
<file path=[Content_Types].xml><?xml version="1.0" encoding="utf-8"?>
<Types xmlns="http://schemas.openxmlformats.org/package/2006/content-types">
  <Default Extension="bin" ContentType="application/vnd.openxmlformats-officedocument.oleObject"/>
  <Default Extension="png" ContentType="image/png"/>
  <Default Extension="tmp"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9" r:id="rId3"/>
    <p:sldId id="322" r:id="rId4"/>
    <p:sldId id="323" r:id="rId5"/>
    <p:sldId id="342" r:id="rId6"/>
    <p:sldId id="324" r:id="rId7"/>
    <p:sldId id="346" r:id="rId8"/>
    <p:sldId id="300" r:id="rId9"/>
    <p:sldId id="257"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301" r:id="rId24"/>
    <p:sldId id="303" r:id="rId25"/>
    <p:sldId id="304" r:id="rId26"/>
    <p:sldId id="305" r:id="rId27"/>
    <p:sldId id="306" r:id="rId28"/>
    <p:sldId id="285" r:id="rId29"/>
    <p:sldId id="308" r:id="rId30"/>
    <p:sldId id="309" r:id="rId31"/>
    <p:sldId id="345" r:id="rId32"/>
    <p:sldId id="310" r:id="rId33"/>
    <p:sldId id="311" r:id="rId34"/>
    <p:sldId id="312" r:id="rId35"/>
    <p:sldId id="314" r:id="rId36"/>
    <p:sldId id="321" r:id="rId37"/>
    <p:sldId id="343" r:id="rId38"/>
    <p:sldId id="325" r:id="rId39"/>
    <p:sldId id="315" r:id="rId40"/>
    <p:sldId id="317" r:id="rId41"/>
    <p:sldId id="316" r:id="rId42"/>
    <p:sldId id="320" r:id="rId43"/>
    <p:sldId id="318" r:id="rId44"/>
    <p:sldId id="319" r:id="rId4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27102A9-8310-4765-A935-A1911B00CA55}" styleName="Açık Stil 1 - Vurgu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BDBED569-4797-4DF1-A0F4-6AAB3CD982D8}" styleName="Açık Stil 3 - Vurgu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6" d="100"/>
          <a:sy n="66" d="100"/>
        </p:scale>
        <p:origin x="67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_rels/data3.xml.rels><?xml version="1.0" encoding="UTF-8" standalone="yes"?>
<Relationships xmlns="http://schemas.openxmlformats.org/package/2006/relationships"><Relationship Id="rId1" Type="http://schemas.openxmlformats.org/officeDocument/2006/relationships/image" Target="../media/image4.png"/></Relationships>
</file>

<file path=ppt/diagrams/_rels/data7.xml.rels><?xml version="1.0" encoding="UTF-8" standalone="yes"?>
<Relationships xmlns="http://schemas.openxmlformats.org/package/2006/relationships"><Relationship Id="rId1" Type="http://schemas.openxmlformats.org/officeDocument/2006/relationships/image" Target="../media/image4.png"/></Relationships>
</file>

<file path=ppt/diagrams/_rels/drawing3.xml.rels><?xml version="1.0" encoding="UTF-8" standalone="yes"?>
<Relationships xmlns="http://schemas.openxmlformats.org/package/2006/relationships"><Relationship Id="rId1" Type="http://schemas.openxmlformats.org/officeDocument/2006/relationships/image" Target="../media/image4.png"/></Relationships>
</file>

<file path=ppt/diagrams/_rels/drawing7.xml.rels><?xml version="1.0" encoding="UTF-8" standalone="yes"?>
<Relationships xmlns="http://schemas.openxmlformats.org/package/2006/relationships"><Relationship Id="rId1"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DA59AB-A59C-4313-87B0-5FC35793E6E9}"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tr-TR"/>
        </a:p>
      </dgm:t>
    </dgm:pt>
    <dgm:pt modelId="{8D9CAF81-8DB7-4A9F-9E72-49EDC55D1FA2}">
      <dgm:prSet phldrT="[Metin]"/>
      <dgm:spPr/>
      <dgm:t>
        <a:bodyPr/>
        <a:lstStyle/>
        <a:p>
          <a:r>
            <a:rPr lang="tr-TR" dirty="0" smtClean="0"/>
            <a:t>BİRİM İÇ DEĞERLENDİRME RAPORU HAKKINDA SUNUM</a:t>
          </a:r>
          <a:endParaRPr lang="tr-TR" dirty="0"/>
        </a:p>
      </dgm:t>
    </dgm:pt>
    <dgm:pt modelId="{9E82DD92-C6C0-4908-B6F8-6B8BA5CA3458}" type="parTrans" cxnId="{89151A42-919F-427D-B598-06E1D2B45B51}">
      <dgm:prSet/>
      <dgm:spPr/>
      <dgm:t>
        <a:bodyPr/>
        <a:lstStyle/>
        <a:p>
          <a:endParaRPr lang="tr-TR"/>
        </a:p>
      </dgm:t>
    </dgm:pt>
    <dgm:pt modelId="{1674C161-0A15-4874-BB0D-55C1A1065A79}" type="sibTrans" cxnId="{89151A42-919F-427D-B598-06E1D2B45B51}">
      <dgm:prSet/>
      <dgm:spPr/>
      <dgm:t>
        <a:bodyPr/>
        <a:lstStyle/>
        <a:p>
          <a:endParaRPr lang="tr-TR"/>
        </a:p>
      </dgm:t>
    </dgm:pt>
    <dgm:pt modelId="{FB5B1856-79A5-4D5B-9247-15C69C38DAB0}">
      <dgm:prSet phldrT="[Metin]"/>
      <dgm:spPr/>
      <dgm:t>
        <a:bodyPr/>
        <a:lstStyle/>
        <a:p>
          <a:r>
            <a:rPr lang="tr-TR" dirty="0" smtClean="0"/>
            <a:t>TAKIM TARTIŞMA MASALARI</a:t>
          </a:r>
          <a:endParaRPr lang="tr-TR" dirty="0"/>
        </a:p>
      </dgm:t>
    </dgm:pt>
    <dgm:pt modelId="{EF4DF40F-EA6D-4315-A8C8-D581572786F2}" type="parTrans" cxnId="{41DC6D30-D7D0-490B-A2AC-97B5511EB376}">
      <dgm:prSet/>
      <dgm:spPr/>
      <dgm:t>
        <a:bodyPr/>
        <a:lstStyle/>
        <a:p>
          <a:endParaRPr lang="tr-TR"/>
        </a:p>
      </dgm:t>
    </dgm:pt>
    <dgm:pt modelId="{C6CB4EAF-5ACE-4378-915D-3B8B99D700FC}" type="sibTrans" cxnId="{41DC6D30-D7D0-490B-A2AC-97B5511EB376}">
      <dgm:prSet/>
      <dgm:spPr/>
      <dgm:t>
        <a:bodyPr/>
        <a:lstStyle/>
        <a:p>
          <a:endParaRPr lang="tr-TR"/>
        </a:p>
      </dgm:t>
    </dgm:pt>
    <dgm:pt modelId="{B60FD241-D498-48C3-A8EC-97D345334B98}">
      <dgm:prSet phldrT="[Metin]"/>
      <dgm:spPr/>
      <dgm:t>
        <a:bodyPr/>
        <a:lstStyle/>
        <a:p>
          <a:r>
            <a:rPr lang="tr-TR" dirty="0" smtClean="0"/>
            <a:t>TAKIM SÖZCÜLERİNİN SUNUMU</a:t>
          </a:r>
          <a:endParaRPr lang="tr-TR" dirty="0"/>
        </a:p>
      </dgm:t>
    </dgm:pt>
    <dgm:pt modelId="{11EA7C71-E5D7-45D2-B9B4-B2CFA9A9D2E8}" type="parTrans" cxnId="{94FA45DA-E3A8-4AD8-8C2C-C7DF177035D1}">
      <dgm:prSet/>
      <dgm:spPr/>
      <dgm:t>
        <a:bodyPr/>
        <a:lstStyle/>
        <a:p>
          <a:endParaRPr lang="tr-TR"/>
        </a:p>
      </dgm:t>
    </dgm:pt>
    <dgm:pt modelId="{448BB4E1-77E5-466C-AF0B-24137D90BFEC}" type="sibTrans" cxnId="{94FA45DA-E3A8-4AD8-8C2C-C7DF177035D1}">
      <dgm:prSet/>
      <dgm:spPr/>
      <dgm:t>
        <a:bodyPr/>
        <a:lstStyle/>
        <a:p>
          <a:endParaRPr lang="tr-TR"/>
        </a:p>
      </dgm:t>
    </dgm:pt>
    <dgm:pt modelId="{BC82417A-7797-4565-A12E-4315109A3C87}">
      <dgm:prSet/>
      <dgm:spPr/>
      <dgm:t>
        <a:bodyPr/>
        <a:lstStyle/>
        <a:p>
          <a:r>
            <a:rPr lang="tr-TR" dirty="0" smtClean="0"/>
            <a:t>45 Dakika</a:t>
          </a:r>
          <a:endParaRPr lang="tr-TR" dirty="0"/>
        </a:p>
      </dgm:t>
    </dgm:pt>
    <dgm:pt modelId="{028A291E-CBC7-4074-82F2-442854F0BC94}" type="parTrans" cxnId="{62E8E0D7-4664-45B1-BD17-1D2AC84C55C4}">
      <dgm:prSet/>
      <dgm:spPr/>
      <dgm:t>
        <a:bodyPr/>
        <a:lstStyle/>
        <a:p>
          <a:endParaRPr lang="tr-TR"/>
        </a:p>
      </dgm:t>
    </dgm:pt>
    <dgm:pt modelId="{9FB881BB-C157-4F70-8C3F-1A2EA8290F71}" type="sibTrans" cxnId="{62E8E0D7-4664-45B1-BD17-1D2AC84C55C4}">
      <dgm:prSet/>
      <dgm:spPr/>
      <dgm:t>
        <a:bodyPr/>
        <a:lstStyle/>
        <a:p>
          <a:endParaRPr lang="tr-TR"/>
        </a:p>
      </dgm:t>
    </dgm:pt>
    <dgm:pt modelId="{3309686C-F161-449B-95DC-B94396DA36DE}">
      <dgm:prSet/>
      <dgm:spPr/>
      <dgm:t>
        <a:bodyPr/>
        <a:lstStyle/>
        <a:p>
          <a:r>
            <a:rPr lang="tr-TR" dirty="0" smtClean="0"/>
            <a:t>30 dakika</a:t>
          </a:r>
          <a:endParaRPr lang="tr-TR" dirty="0"/>
        </a:p>
      </dgm:t>
    </dgm:pt>
    <dgm:pt modelId="{5A88A0EF-C6DD-4BE9-9B66-E2A6B7FBD7B0}" type="parTrans" cxnId="{4C28CD0D-510B-4623-BD34-0470D2EE21EF}">
      <dgm:prSet/>
      <dgm:spPr/>
      <dgm:t>
        <a:bodyPr/>
        <a:lstStyle/>
        <a:p>
          <a:endParaRPr lang="tr-TR"/>
        </a:p>
      </dgm:t>
    </dgm:pt>
    <dgm:pt modelId="{3836564E-FD57-4CEC-9FEB-67E5DACC44E6}" type="sibTrans" cxnId="{4C28CD0D-510B-4623-BD34-0470D2EE21EF}">
      <dgm:prSet/>
      <dgm:spPr/>
      <dgm:t>
        <a:bodyPr/>
        <a:lstStyle/>
        <a:p>
          <a:endParaRPr lang="tr-TR"/>
        </a:p>
      </dgm:t>
    </dgm:pt>
    <dgm:pt modelId="{64A36E0D-46BB-45AE-8FC4-3BDCC70182DB}">
      <dgm:prSet/>
      <dgm:spPr/>
      <dgm:t>
        <a:bodyPr/>
        <a:lstStyle/>
        <a:p>
          <a:r>
            <a:rPr lang="tr-TR" dirty="0" smtClean="0"/>
            <a:t>30 dakika</a:t>
          </a:r>
          <a:endParaRPr lang="tr-TR" dirty="0"/>
        </a:p>
      </dgm:t>
    </dgm:pt>
    <dgm:pt modelId="{64F72A98-D8A9-4CDC-A4D6-8E180D21698B}" type="parTrans" cxnId="{D824A1E8-34B7-45B6-8493-B28A7D22A2DF}">
      <dgm:prSet/>
      <dgm:spPr/>
      <dgm:t>
        <a:bodyPr/>
        <a:lstStyle/>
        <a:p>
          <a:endParaRPr lang="tr-TR"/>
        </a:p>
      </dgm:t>
    </dgm:pt>
    <dgm:pt modelId="{8A4CA7AE-B9F8-4F6D-832F-D1816265A8B0}" type="sibTrans" cxnId="{D824A1E8-34B7-45B6-8493-B28A7D22A2DF}">
      <dgm:prSet/>
      <dgm:spPr/>
      <dgm:t>
        <a:bodyPr/>
        <a:lstStyle/>
        <a:p>
          <a:endParaRPr lang="tr-TR"/>
        </a:p>
      </dgm:t>
    </dgm:pt>
    <dgm:pt modelId="{762AF716-00E8-4DDD-9836-EACE6B68B7E7}" type="pres">
      <dgm:prSet presAssocID="{71DA59AB-A59C-4313-87B0-5FC35793E6E9}" presName="linear" presStyleCnt="0">
        <dgm:presLayoutVars>
          <dgm:dir/>
          <dgm:animLvl val="lvl"/>
          <dgm:resizeHandles val="exact"/>
        </dgm:presLayoutVars>
      </dgm:prSet>
      <dgm:spPr/>
      <dgm:t>
        <a:bodyPr/>
        <a:lstStyle/>
        <a:p>
          <a:endParaRPr lang="tr-TR"/>
        </a:p>
      </dgm:t>
    </dgm:pt>
    <dgm:pt modelId="{E32C9EF6-871D-439A-808F-F9FEFDC75DAA}" type="pres">
      <dgm:prSet presAssocID="{8D9CAF81-8DB7-4A9F-9E72-49EDC55D1FA2}" presName="parentLin" presStyleCnt="0"/>
      <dgm:spPr/>
    </dgm:pt>
    <dgm:pt modelId="{6FF9113B-167A-4C51-9D9C-AA8DF0C51950}" type="pres">
      <dgm:prSet presAssocID="{8D9CAF81-8DB7-4A9F-9E72-49EDC55D1FA2}" presName="parentLeftMargin" presStyleLbl="node1" presStyleIdx="0" presStyleCnt="3"/>
      <dgm:spPr/>
      <dgm:t>
        <a:bodyPr/>
        <a:lstStyle/>
        <a:p>
          <a:endParaRPr lang="tr-TR"/>
        </a:p>
      </dgm:t>
    </dgm:pt>
    <dgm:pt modelId="{50320466-0B46-4196-B978-FA3A5FDB15DA}" type="pres">
      <dgm:prSet presAssocID="{8D9CAF81-8DB7-4A9F-9E72-49EDC55D1FA2}" presName="parentText" presStyleLbl="node1" presStyleIdx="0" presStyleCnt="3">
        <dgm:presLayoutVars>
          <dgm:chMax val="0"/>
          <dgm:bulletEnabled val="1"/>
        </dgm:presLayoutVars>
      </dgm:prSet>
      <dgm:spPr/>
      <dgm:t>
        <a:bodyPr/>
        <a:lstStyle/>
        <a:p>
          <a:endParaRPr lang="tr-TR"/>
        </a:p>
      </dgm:t>
    </dgm:pt>
    <dgm:pt modelId="{03CE94F4-2CE8-4588-A6AC-95E6BD56C4A1}" type="pres">
      <dgm:prSet presAssocID="{8D9CAF81-8DB7-4A9F-9E72-49EDC55D1FA2}" presName="negativeSpace" presStyleCnt="0"/>
      <dgm:spPr/>
    </dgm:pt>
    <dgm:pt modelId="{35886DE6-D700-40A0-87A1-613C55350613}" type="pres">
      <dgm:prSet presAssocID="{8D9CAF81-8DB7-4A9F-9E72-49EDC55D1FA2}" presName="childText" presStyleLbl="conFgAcc1" presStyleIdx="0" presStyleCnt="3">
        <dgm:presLayoutVars>
          <dgm:bulletEnabled val="1"/>
        </dgm:presLayoutVars>
      </dgm:prSet>
      <dgm:spPr/>
      <dgm:t>
        <a:bodyPr/>
        <a:lstStyle/>
        <a:p>
          <a:endParaRPr lang="tr-TR"/>
        </a:p>
      </dgm:t>
    </dgm:pt>
    <dgm:pt modelId="{BD855FA3-4053-49CD-8C3E-16D2492B594D}" type="pres">
      <dgm:prSet presAssocID="{1674C161-0A15-4874-BB0D-55C1A1065A79}" presName="spaceBetweenRectangles" presStyleCnt="0"/>
      <dgm:spPr/>
    </dgm:pt>
    <dgm:pt modelId="{53CA1356-5A9B-42B3-893A-E4577DD94709}" type="pres">
      <dgm:prSet presAssocID="{FB5B1856-79A5-4D5B-9247-15C69C38DAB0}" presName="parentLin" presStyleCnt="0"/>
      <dgm:spPr/>
    </dgm:pt>
    <dgm:pt modelId="{84655CFC-0DEB-4599-9E81-1D5513406DA6}" type="pres">
      <dgm:prSet presAssocID="{FB5B1856-79A5-4D5B-9247-15C69C38DAB0}" presName="parentLeftMargin" presStyleLbl="node1" presStyleIdx="0" presStyleCnt="3"/>
      <dgm:spPr/>
      <dgm:t>
        <a:bodyPr/>
        <a:lstStyle/>
        <a:p>
          <a:endParaRPr lang="tr-TR"/>
        </a:p>
      </dgm:t>
    </dgm:pt>
    <dgm:pt modelId="{22F91C95-C5C9-4A80-BAFF-09DB3FF667CC}" type="pres">
      <dgm:prSet presAssocID="{FB5B1856-79A5-4D5B-9247-15C69C38DAB0}" presName="parentText" presStyleLbl="node1" presStyleIdx="1" presStyleCnt="3">
        <dgm:presLayoutVars>
          <dgm:chMax val="0"/>
          <dgm:bulletEnabled val="1"/>
        </dgm:presLayoutVars>
      </dgm:prSet>
      <dgm:spPr/>
      <dgm:t>
        <a:bodyPr/>
        <a:lstStyle/>
        <a:p>
          <a:endParaRPr lang="tr-TR"/>
        </a:p>
      </dgm:t>
    </dgm:pt>
    <dgm:pt modelId="{76143DBF-2A8B-43BF-85C7-CA04EC8D6B57}" type="pres">
      <dgm:prSet presAssocID="{FB5B1856-79A5-4D5B-9247-15C69C38DAB0}" presName="negativeSpace" presStyleCnt="0"/>
      <dgm:spPr/>
    </dgm:pt>
    <dgm:pt modelId="{64E9B48C-654C-4B91-911E-321F0D7D47D2}" type="pres">
      <dgm:prSet presAssocID="{FB5B1856-79A5-4D5B-9247-15C69C38DAB0}" presName="childText" presStyleLbl="conFgAcc1" presStyleIdx="1" presStyleCnt="3">
        <dgm:presLayoutVars>
          <dgm:bulletEnabled val="1"/>
        </dgm:presLayoutVars>
      </dgm:prSet>
      <dgm:spPr/>
      <dgm:t>
        <a:bodyPr/>
        <a:lstStyle/>
        <a:p>
          <a:endParaRPr lang="tr-TR"/>
        </a:p>
      </dgm:t>
    </dgm:pt>
    <dgm:pt modelId="{5C2E3183-69F9-4B6C-BC43-A136749CDDDA}" type="pres">
      <dgm:prSet presAssocID="{C6CB4EAF-5ACE-4378-915D-3B8B99D700FC}" presName="spaceBetweenRectangles" presStyleCnt="0"/>
      <dgm:spPr/>
    </dgm:pt>
    <dgm:pt modelId="{6F4E4318-2522-45B7-BB6C-C4D124244543}" type="pres">
      <dgm:prSet presAssocID="{B60FD241-D498-48C3-A8EC-97D345334B98}" presName="parentLin" presStyleCnt="0"/>
      <dgm:spPr/>
    </dgm:pt>
    <dgm:pt modelId="{7274C42E-A8F9-4633-B797-59C95ABE485D}" type="pres">
      <dgm:prSet presAssocID="{B60FD241-D498-48C3-A8EC-97D345334B98}" presName="parentLeftMargin" presStyleLbl="node1" presStyleIdx="1" presStyleCnt="3"/>
      <dgm:spPr/>
      <dgm:t>
        <a:bodyPr/>
        <a:lstStyle/>
        <a:p>
          <a:endParaRPr lang="tr-TR"/>
        </a:p>
      </dgm:t>
    </dgm:pt>
    <dgm:pt modelId="{18514AB2-BA8F-48F8-9428-E53228DAFAFF}" type="pres">
      <dgm:prSet presAssocID="{B60FD241-D498-48C3-A8EC-97D345334B98}" presName="parentText" presStyleLbl="node1" presStyleIdx="2" presStyleCnt="3">
        <dgm:presLayoutVars>
          <dgm:chMax val="0"/>
          <dgm:bulletEnabled val="1"/>
        </dgm:presLayoutVars>
      </dgm:prSet>
      <dgm:spPr/>
      <dgm:t>
        <a:bodyPr/>
        <a:lstStyle/>
        <a:p>
          <a:endParaRPr lang="tr-TR"/>
        </a:p>
      </dgm:t>
    </dgm:pt>
    <dgm:pt modelId="{10446F9B-6C58-443E-91BB-25A454E992CA}" type="pres">
      <dgm:prSet presAssocID="{B60FD241-D498-48C3-A8EC-97D345334B98}" presName="negativeSpace" presStyleCnt="0"/>
      <dgm:spPr/>
    </dgm:pt>
    <dgm:pt modelId="{322BF3D4-5DB1-477F-BE48-25409AEE923A}" type="pres">
      <dgm:prSet presAssocID="{B60FD241-D498-48C3-A8EC-97D345334B98}" presName="childText" presStyleLbl="conFgAcc1" presStyleIdx="2" presStyleCnt="3">
        <dgm:presLayoutVars>
          <dgm:bulletEnabled val="1"/>
        </dgm:presLayoutVars>
      </dgm:prSet>
      <dgm:spPr/>
      <dgm:t>
        <a:bodyPr/>
        <a:lstStyle/>
        <a:p>
          <a:endParaRPr lang="tr-TR"/>
        </a:p>
      </dgm:t>
    </dgm:pt>
  </dgm:ptLst>
  <dgm:cxnLst>
    <dgm:cxn modelId="{D824A1E8-34B7-45B6-8493-B28A7D22A2DF}" srcId="{B60FD241-D498-48C3-A8EC-97D345334B98}" destId="{64A36E0D-46BB-45AE-8FC4-3BDCC70182DB}" srcOrd="0" destOrd="0" parTransId="{64F72A98-D8A9-4CDC-A4D6-8E180D21698B}" sibTransId="{8A4CA7AE-B9F8-4F6D-832F-D1816265A8B0}"/>
    <dgm:cxn modelId="{5AD798AD-E77F-4293-8E15-A02781EF5F8D}" type="presOf" srcId="{B60FD241-D498-48C3-A8EC-97D345334B98}" destId="{18514AB2-BA8F-48F8-9428-E53228DAFAFF}" srcOrd="1" destOrd="0" presId="urn:microsoft.com/office/officeart/2005/8/layout/list1"/>
    <dgm:cxn modelId="{48DB8FD7-8CF7-4FF2-927E-C2FE05CA2476}" type="presOf" srcId="{BC82417A-7797-4565-A12E-4315109A3C87}" destId="{35886DE6-D700-40A0-87A1-613C55350613}" srcOrd="0" destOrd="0" presId="urn:microsoft.com/office/officeart/2005/8/layout/list1"/>
    <dgm:cxn modelId="{35C9232F-2EB2-4BA3-B00D-7A14D66021FF}" type="presOf" srcId="{71DA59AB-A59C-4313-87B0-5FC35793E6E9}" destId="{762AF716-00E8-4DDD-9836-EACE6B68B7E7}" srcOrd="0" destOrd="0" presId="urn:microsoft.com/office/officeart/2005/8/layout/list1"/>
    <dgm:cxn modelId="{434BC3AC-533B-40BE-9A60-0B6C94E6E418}" type="presOf" srcId="{FB5B1856-79A5-4D5B-9247-15C69C38DAB0}" destId="{22F91C95-C5C9-4A80-BAFF-09DB3FF667CC}" srcOrd="1" destOrd="0" presId="urn:microsoft.com/office/officeart/2005/8/layout/list1"/>
    <dgm:cxn modelId="{4C28CD0D-510B-4623-BD34-0470D2EE21EF}" srcId="{FB5B1856-79A5-4D5B-9247-15C69C38DAB0}" destId="{3309686C-F161-449B-95DC-B94396DA36DE}" srcOrd="0" destOrd="0" parTransId="{5A88A0EF-C6DD-4BE9-9B66-E2A6B7FBD7B0}" sibTransId="{3836564E-FD57-4CEC-9FEB-67E5DACC44E6}"/>
    <dgm:cxn modelId="{6F9FB16F-CC33-4E8D-BB56-0FFD08888965}" type="presOf" srcId="{8D9CAF81-8DB7-4A9F-9E72-49EDC55D1FA2}" destId="{6FF9113B-167A-4C51-9D9C-AA8DF0C51950}" srcOrd="0" destOrd="0" presId="urn:microsoft.com/office/officeart/2005/8/layout/list1"/>
    <dgm:cxn modelId="{F922B5A0-967C-4AD0-BC0D-6707CCE2A643}" type="presOf" srcId="{B60FD241-D498-48C3-A8EC-97D345334B98}" destId="{7274C42E-A8F9-4633-B797-59C95ABE485D}" srcOrd="0" destOrd="0" presId="urn:microsoft.com/office/officeart/2005/8/layout/list1"/>
    <dgm:cxn modelId="{89151A42-919F-427D-B598-06E1D2B45B51}" srcId="{71DA59AB-A59C-4313-87B0-5FC35793E6E9}" destId="{8D9CAF81-8DB7-4A9F-9E72-49EDC55D1FA2}" srcOrd="0" destOrd="0" parTransId="{9E82DD92-C6C0-4908-B6F8-6B8BA5CA3458}" sibTransId="{1674C161-0A15-4874-BB0D-55C1A1065A79}"/>
    <dgm:cxn modelId="{41DC6D30-D7D0-490B-A2AC-97B5511EB376}" srcId="{71DA59AB-A59C-4313-87B0-5FC35793E6E9}" destId="{FB5B1856-79A5-4D5B-9247-15C69C38DAB0}" srcOrd="1" destOrd="0" parTransId="{EF4DF40F-EA6D-4315-A8C8-D581572786F2}" sibTransId="{C6CB4EAF-5ACE-4378-915D-3B8B99D700FC}"/>
    <dgm:cxn modelId="{788B185F-101F-4360-AD6A-C524BF688885}" type="presOf" srcId="{FB5B1856-79A5-4D5B-9247-15C69C38DAB0}" destId="{84655CFC-0DEB-4599-9E81-1D5513406DA6}" srcOrd="0" destOrd="0" presId="urn:microsoft.com/office/officeart/2005/8/layout/list1"/>
    <dgm:cxn modelId="{62E8E0D7-4664-45B1-BD17-1D2AC84C55C4}" srcId="{8D9CAF81-8DB7-4A9F-9E72-49EDC55D1FA2}" destId="{BC82417A-7797-4565-A12E-4315109A3C87}" srcOrd="0" destOrd="0" parTransId="{028A291E-CBC7-4074-82F2-442854F0BC94}" sibTransId="{9FB881BB-C157-4F70-8C3F-1A2EA8290F71}"/>
    <dgm:cxn modelId="{4B43EC67-16FB-44AF-B67E-D918F82EC1AF}" type="presOf" srcId="{64A36E0D-46BB-45AE-8FC4-3BDCC70182DB}" destId="{322BF3D4-5DB1-477F-BE48-25409AEE923A}" srcOrd="0" destOrd="0" presId="urn:microsoft.com/office/officeart/2005/8/layout/list1"/>
    <dgm:cxn modelId="{94FA45DA-E3A8-4AD8-8C2C-C7DF177035D1}" srcId="{71DA59AB-A59C-4313-87B0-5FC35793E6E9}" destId="{B60FD241-D498-48C3-A8EC-97D345334B98}" srcOrd="2" destOrd="0" parTransId="{11EA7C71-E5D7-45D2-B9B4-B2CFA9A9D2E8}" sibTransId="{448BB4E1-77E5-466C-AF0B-24137D90BFEC}"/>
    <dgm:cxn modelId="{B1B3840F-D88D-490D-BFF8-A424ADE10FB6}" type="presOf" srcId="{3309686C-F161-449B-95DC-B94396DA36DE}" destId="{64E9B48C-654C-4B91-911E-321F0D7D47D2}" srcOrd="0" destOrd="0" presId="urn:microsoft.com/office/officeart/2005/8/layout/list1"/>
    <dgm:cxn modelId="{BD0A6AAB-C5C2-4CE2-ABF6-2ACCC4BAC465}" type="presOf" srcId="{8D9CAF81-8DB7-4A9F-9E72-49EDC55D1FA2}" destId="{50320466-0B46-4196-B978-FA3A5FDB15DA}" srcOrd="1" destOrd="0" presId="urn:microsoft.com/office/officeart/2005/8/layout/list1"/>
    <dgm:cxn modelId="{8D73DECF-E8CF-4807-A573-CEAF5525A238}" type="presParOf" srcId="{762AF716-00E8-4DDD-9836-EACE6B68B7E7}" destId="{E32C9EF6-871D-439A-808F-F9FEFDC75DAA}" srcOrd="0" destOrd="0" presId="urn:microsoft.com/office/officeart/2005/8/layout/list1"/>
    <dgm:cxn modelId="{8E5A7834-449E-4C7D-9008-4037185FDB42}" type="presParOf" srcId="{E32C9EF6-871D-439A-808F-F9FEFDC75DAA}" destId="{6FF9113B-167A-4C51-9D9C-AA8DF0C51950}" srcOrd="0" destOrd="0" presId="urn:microsoft.com/office/officeart/2005/8/layout/list1"/>
    <dgm:cxn modelId="{87CA7BD3-1CD0-45B6-9490-F5C530B36548}" type="presParOf" srcId="{E32C9EF6-871D-439A-808F-F9FEFDC75DAA}" destId="{50320466-0B46-4196-B978-FA3A5FDB15DA}" srcOrd="1" destOrd="0" presId="urn:microsoft.com/office/officeart/2005/8/layout/list1"/>
    <dgm:cxn modelId="{45CF3CEF-C302-410C-9BA8-8D1D8F9AF77A}" type="presParOf" srcId="{762AF716-00E8-4DDD-9836-EACE6B68B7E7}" destId="{03CE94F4-2CE8-4588-A6AC-95E6BD56C4A1}" srcOrd="1" destOrd="0" presId="urn:microsoft.com/office/officeart/2005/8/layout/list1"/>
    <dgm:cxn modelId="{62C71DD2-0A5D-4F7A-A4FA-41549D7D2973}" type="presParOf" srcId="{762AF716-00E8-4DDD-9836-EACE6B68B7E7}" destId="{35886DE6-D700-40A0-87A1-613C55350613}" srcOrd="2" destOrd="0" presId="urn:microsoft.com/office/officeart/2005/8/layout/list1"/>
    <dgm:cxn modelId="{63761D84-EE88-4D7C-BA22-4681C000E2C5}" type="presParOf" srcId="{762AF716-00E8-4DDD-9836-EACE6B68B7E7}" destId="{BD855FA3-4053-49CD-8C3E-16D2492B594D}" srcOrd="3" destOrd="0" presId="urn:microsoft.com/office/officeart/2005/8/layout/list1"/>
    <dgm:cxn modelId="{0EB1DE13-BA44-4BDF-996B-B1F88E7EDDBA}" type="presParOf" srcId="{762AF716-00E8-4DDD-9836-EACE6B68B7E7}" destId="{53CA1356-5A9B-42B3-893A-E4577DD94709}" srcOrd="4" destOrd="0" presId="urn:microsoft.com/office/officeart/2005/8/layout/list1"/>
    <dgm:cxn modelId="{E6BA6432-5B41-459E-8730-8302FCC31A6E}" type="presParOf" srcId="{53CA1356-5A9B-42B3-893A-E4577DD94709}" destId="{84655CFC-0DEB-4599-9E81-1D5513406DA6}" srcOrd="0" destOrd="0" presId="urn:microsoft.com/office/officeart/2005/8/layout/list1"/>
    <dgm:cxn modelId="{B3F4524A-F7B5-4449-8D77-0A57B330C3F8}" type="presParOf" srcId="{53CA1356-5A9B-42B3-893A-E4577DD94709}" destId="{22F91C95-C5C9-4A80-BAFF-09DB3FF667CC}" srcOrd="1" destOrd="0" presId="urn:microsoft.com/office/officeart/2005/8/layout/list1"/>
    <dgm:cxn modelId="{A21CE167-3041-4871-B44B-A328E05E6ADA}" type="presParOf" srcId="{762AF716-00E8-4DDD-9836-EACE6B68B7E7}" destId="{76143DBF-2A8B-43BF-85C7-CA04EC8D6B57}" srcOrd="5" destOrd="0" presId="urn:microsoft.com/office/officeart/2005/8/layout/list1"/>
    <dgm:cxn modelId="{1F65AC65-1FF1-4EF8-BB4D-1F75660983B8}" type="presParOf" srcId="{762AF716-00E8-4DDD-9836-EACE6B68B7E7}" destId="{64E9B48C-654C-4B91-911E-321F0D7D47D2}" srcOrd="6" destOrd="0" presId="urn:microsoft.com/office/officeart/2005/8/layout/list1"/>
    <dgm:cxn modelId="{775C2226-4530-4A7A-872E-4EF6D6CFBECA}" type="presParOf" srcId="{762AF716-00E8-4DDD-9836-EACE6B68B7E7}" destId="{5C2E3183-69F9-4B6C-BC43-A136749CDDDA}" srcOrd="7" destOrd="0" presId="urn:microsoft.com/office/officeart/2005/8/layout/list1"/>
    <dgm:cxn modelId="{7E253D1B-696D-476F-9DE5-CE274FDF2507}" type="presParOf" srcId="{762AF716-00E8-4DDD-9836-EACE6B68B7E7}" destId="{6F4E4318-2522-45B7-BB6C-C4D124244543}" srcOrd="8" destOrd="0" presId="urn:microsoft.com/office/officeart/2005/8/layout/list1"/>
    <dgm:cxn modelId="{FE1A4426-777D-4EAC-BECC-5F75260E55E7}" type="presParOf" srcId="{6F4E4318-2522-45B7-BB6C-C4D124244543}" destId="{7274C42E-A8F9-4633-B797-59C95ABE485D}" srcOrd="0" destOrd="0" presId="urn:microsoft.com/office/officeart/2005/8/layout/list1"/>
    <dgm:cxn modelId="{5768B510-E9FF-422D-8D79-EA893A5E661A}" type="presParOf" srcId="{6F4E4318-2522-45B7-BB6C-C4D124244543}" destId="{18514AB2-BA8F-48F8-9428-E53228DAFAFF}" srcOrd="1" destOrd="0" presId="urn:microsoft.com/office/officeart/2005/8/layout/list1"/>
    <dgm:cxn modelId="{9526BCF3-E546-4A4E-9408-69833882C604}" type="presParOf" srcId="{762AF716-00E8-4DDD-9836-EACE6B68B7E7}" destId="{10446F9B-6C58-443E-91BB-25A454E992CA}" srcOrd="9" destOrd="0" presId="urn:microsoft.com/office/officeart/2005/8/layout/list1"/>
    <dgm:cxn modelId="{56EDE775-34F7-4480-90C5-8E53F201263B}" type="presParOf" srcId="{762AF716-00E8-4DDD-9836-EACE6B68B7E7}" destId="{322BF3D4-5DB1-477F-BE48-25409AEE923A}"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F235C5-BF1E-43DC-B136-ADAA7E008C80}" type="doc">
      <dgm:prSet loTypeId="urn:microsoft.com/office/officeart/2005/8/layout/chart3" loCatId="relationship" qsTypeId="urn:microsoft.com/office/officeart/2005/8/quickstyle/simple1" qsCatId="simple" csTypeId="urn:microsoft.com/office/officeart/2005/8/colors/colorful1" csCatId="colorful" phldr="1"/>
      <dgm:spPr/>
    </dgm:pt>
    <dgm:pt modelId="{84B466C7-9405-4AEE-A81A-55A9D3EECFBD}">
      <dgm:prSet phldrT="[Metin]"/>
      <dgm:spPr/>
      <dgm:t>
        <a:bodyPr/>
        <a:lstStyle/>
        <a:p>
          <a:r>
            <a:rPr lang="tr-TR" dirty="0" smtClean="0"/>
            <a:t>BGBR</a:t>
          </a:r>
          <a:endParaRPr lang="tr-TR" dirty="0"/>
        </a:p>
      </dgm:t>
    </dgm:pt>
    <dgm:pt modelId="{427BA305-48BC-434C-944A-8E041240473E}" type="parTrans" cxnId="{E7CC64E5-C45E-4650-AA9A-A53EAA520C10}">
      <dgm:prSet/>
      <dgm:spPr/>
      <dgm:t>
        <a:bodyPr/>
        <a:lstStyle/>
        <a:p>
          <a:endParaRPr lang="tr-TR"/>
        </a:p>
      </dgm:t>
    </dgm:pt>
    <dgm:pt modelId="{66BEAF3C-87DD-47EC-9AA7-4A0C02BE01A4}" type="sibTrans" cxnId="{E7CC64E5-C45E-4650-AA9A-A53EAA520C10}">
      <dgm:prSet/>
      <dgm:spPr/>
      <dgm:t>
        <a:bodyPr/>
        <a:lstStyle/>
        <a:p>
          <a:endParaRPr lang="tr-TR"/>
        </a:p>
      </dgm:t>
    </dgm:pt>
    <dgm:pt modelId="{CFA8E5C4-9BE4-4B8D-B213-CD0FC1336102}">
      <dgm:prSet phldrT="[Metin]"/>
      <dgm:spPr/>
      <dgm:t>
        <a:bodyPr/>
        <a:lstStyle/>
        <a:p>
          <a:r>
            <a:rPr lang="tr-TR" dirty="0" smtClean="0"/>
            <a:t>BİDR</a:t>
          </a:r>
          <a:endParaRPr lang="tr-TR" dirty="0"/>
        </a:p>
      </dgm:t>
    </dgm:pt>
    <dgm:pt modelId="{0357A21B-7B05-415E-BBA4-66A836F8D0EB}" type="parTrans" cxnId="{12B84BB6-42D4-4A8D-881C-C103CCF3AB53}">
      <dgm:prSet/>
      <dgm:spPr/>
      <dgm:t>
        <a:bodyPr/>
        <a:lstStyle/>
        <a:p>
          <a:endParaRPr lang="tr-TR"/>
        </a:p>
      </dgm:t>
    </dgm:pt>
    <dgm:pt modelId="{851FFA30-DD8E-45A8-8B2B-74555EF6D7D4}" type="sibTrans" cxnId="{12B84BB6-42D4-4A8D-881C-C103CCF3AB53}">
      <dgm:prSet/>
      <dgm:spPr/>
      <dgm:t>
        <a:bodyPr/>
        <a:lstStyle/>
        <a:p>
          <a:endParaRPr lang="tr-TR"/>
        </a:p>
      </dgm:t>
    </dgm:pt>
    <dgm:pt modelId="{91147D3F-853D-4D96-B9DE-ABE0E8F3B601}" type="pres">
      <dgm:prSet presAssocID="{01F235C5-BF1E-43DC-B136-ADAA7E008C80}" presName="compositeShape" presStyleCnt="0">
        <dgm:presLayoutVars>
          <dgm:chMax val="7"/>
          <dgm:dir/>
          <dgm:resizeHandles val="exact"/>
        </dgm:presLayoutVars>
      </dgm:prSet>
      <dgm:spPr/>
    </dgm:pt>
    <dgm:pt modelId="{4801CE8B-809F-4D00-A722-BC3B9ECA44F6}" type="pres">
      <dgm:prSet presAssocID="{01F235C5-BF1E-43DC-B136-ADAA7E008C80}" presName="wedge1" presStyleLbl="node1" presStyleIdx="0" presStyleCnt="2" custLinFactNeighborX="7749" custLinFactNeighborY="967"/>
      <dgm:spPr/>
      <dgm:t>
        <a:bodyPr/>
        <a:lstStyle/>
        <a:p>
          <a:endParaRPr lang="tr-TR"/>
        </a:p>
      </dgm:t>
    </dgm:pt>
    <dgm:pt modelId="{8E6322D7-AB9A-46D1-8B31-8D74AD9D102E}" type="pres">
      <dgm:prSet presAssocID="{01F235C5-BF1E-43DC-B136-ADAA7E008C80}" presName="wedge1Tx" presStyleLbl="node1" presStyleIdx="0" presStyleCnt="2">
        <dgm:presLayoutVars>
          <dgm:chMax val="0"/>
          <dgm:chPref val="0"/>
          <dgm:bulletEnabled val="1"/>
        </dgm:presLayoutVars>
      </dgm:prSet>
      <dgm:spPr/>
      <dgm:t>
        <a:bodyPr/>
        <a:lstStyle/>
        <a:p>
          <a:endParaRPr lang="tr-TR"/>
        </a:p>
      </dgm:t>
    </dgm:pt>
    <dgm:pt modelId="{0C9CAFC6-4F03-4D69-971F-18D04533E323}" type="pres">
      <dgm:prSet presAssocID="{01F235C5-BF1E-43DC-B136-ADAA7E008C80}" presName="wedge2" presStyleLbl="node1" presStyleIdx="1" presStyleCnt="2"/>
      <dgm:spPr/>
      <dgm:t>
        <a:bodyPr/>
        <a:lstStyle/>
        <a:p>
          <a:endParaRPr lang="tr-TR"/>
        </a:p>
      </dgm:t>
    </dgm:pt>
    <dgm:pt modelId="{D20E9A47-F1FD-4AD1-AE3F-7C0B289D5BD0}" type="pres">
      <dgm:prSet presAssocID="{01F235C5-BF1E-43DC-B136-ADAA7E008C80}" presName="wedge2Tx" presStyleLbl="node1" presStyleIdx="1" presStyleCnt="2">
        <dgm:presLayoutVars>
          <dgm:chMax val="0"/>
          <dgm:chPref val="0"/>
          <dgm:bulletEnabled val="1"/>
        </dgm:presLayoutVars>
      </dgm:prSet>
      <dgm:spPr/>
      <dgm:t>
        <a:bodyPr/>
        <a:lstStyle/>
        <a:p>
          <a:endParaRPr lang="tr-TR"/>
        </a:p>
      </dgm:t>
    </dgm:pt>
  </dgm:ptLst>
  <dgm:cxnLst>
    <dgm:cxn modelId="{12B84BB6-42D4-4A8D-881C-C103CCF3AB53}" srcId="{01F235C5-BF1E-43DC-B136-ADAA7E008C80}" destId="{CFA8E5C4-9BE4-4B8D-B213-CD0FC1336102}" srcOrd="1" destOrd="0" parTransId="{0357A21B-7B05-415E-BBA4-66A836F8D0EB}" sibTransId="{851FFA30-DD8E-45A8-8B2B-74555EF6D7D4}"/>
    <dgm:cxn modelId="{E7CC64E5-C45E-4650-AA9A-A53EAA520C10}" srcId="{01F235C5-BF1E-43DC-B136-ADAA7E008C80}" destId="{84B466C7-9405-4AEE-A81A-55A9D3EECFBD}" srcOrd="0" destOrd="0" parTransId="{427BA305-48BC-434C-944A-8E041240473E}" sibTransId="{66BEAF3C-87DD-47EC-9AA7-4A0C02BE01A4}"/>
    <dgm:cxn modelId="{2EFC142B-06C1-4D51-B667-A68CD04ECA8D}" type="presOf" srcId="{01F235C5-BF1E-43DC-B136-ADAA7E008C80}" destId="{91147D3F-853D-4D96-B9DE-ABE0E8F3B601}" srcOrd="0" destOrd="0" presId="urn:microsoft.com/office/officeart/2005/8/layout/chart3"/>
    <dgm:cxn modelId="{88963409-8FD1-47C2-AD72-54EE2DAD1017}" type="presOf" srcId="{84B466C7-9405-4AEE-A81A-55A9D3EECFBD}" destId="{4801CE8B-809F-4D00-A722-BC3B9ECA44F6}" srcOrd="0" destOrd="0" presId="urn:microsoft.com/office/officeart/2005/8/layout/chart3"/>
    <dgm:cxn modelId="{4CA0D5E1-B63F-4301-A791-6412E43A84B2}" type="presOf" srcId="{84B466C7-9405-4AEE-A81A-55A9D3EECFBD}" destId="{8E6322D7-AB9A-46D1-8B31-8D74AD9D102E}" srcOrd="1" destOrd="0" presId="urn:microsoft.com/office/officeart/2005/8/layout/chart3"/>
    <dgm:cxn modelId="{FDD7302F-B85F-4BD7-8AEF-E4686FEEF106}" type="presOf" srcId="{CFA8E5C4-9BE4-4B8D-B213-CD0FC1336102}" destId="{D20E9A47-F1FD-4AD1-AE3F-7C0B289D5BD0}" srcOrd="1" destOrd="0" presId="urn:microsoft.com/office/officeart/2005/8/layout/chart3"/>
    <dgm:cxn modelId="{2DB2A3D5-0317-49FC-95A4-3A0B1128F6D3}" type="presOf" srcId="{CFA8E5C4-9BE4-4B8D-B213-CD0FC1336102}" destId="{0C9CAFC6-4F03-4D69-971F-18D04533E323}" srcOrd="0" destOrd="0" presId="urn:microsoft.com/office/officeart/2005/8/layout/chart3"/>
    <dgm:cxn modelId="{5F12FD45-EEC3-4318-AF85-0C2D2626C284}" type="presParOf" srcId="{91147D3F-853D-4D96-B9DE-ABE0E8F3B601}" destId="{4801CE8B-809F-4D00-A722-BC3B9ECA44F6}" srcOrd="0" destOrd="0" presId="urn:microsoft.com/office/officeart/2005/8/layout/chart3"/>
    <dgm:cxn modelId="{912933D2-6DE2-48B4-B15F-5F02D1161709}" type="presParOf" srcId="{91147D3F-853D-4D96-B9DE-ABE0E8F3B601}" destId="{8E6322D7-AB9A-46D1-8B31-8D74AD9D102E}" srcOrd="1" destOrd="0" presId="urn:microsoft.com/office/officeart/2005/8/layout/chart3"/>
    <dgm:cxn modelId="{D5A454A3-6FEA-4126-8A6C-613455469070}" type="presParOf" srcId="{91147D3F-853D-4D96-B9DE-ABE0E8F3B601}" destId="{0C9CAFC6-4F03-4D69-971F-18D04533E323}" srcOrd="2" destOrd="0" presId="urn:microsoft.com/office/officeart/2005/8/layout/chart3"/>
    <dgm:cxn modelId="{D2EC1362-B5BB-46C1-B729-3B359829BEFA}" type="presParOf" srcId="{91147D3F-853D-4D96-B9DE-ABE0E8F3B601}" destId="{D20E9A47-F1FD-4AD1-AE3F-7C0B289D5BD0}" srcOrd="3"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1BC8348-7071-43D8-937D-B596AFA8BB66}" type="doc">
      <dgm:prSet loTypeId="urn:microsoft.com/office/officeart/2009/layout/CircleArrowProcess" loCatId="process" qsTypeId="urn:microsoft.com/office/officeart/2005/8/quickstyle/simple1" qsCatId="simple" csTypeId="urn:microsoft.com/office/officeart/2005/8/colors/colorful1" csCatId="colorful" phldr="1"/>
      <dgm:spPr/>
      <dgm:t>
        <a:bodyPr/>
        <a:lstStyle/>
        <a:p>
          <a:endParaRPr lang="tr-TR"/>
        </a:p>
      </dgm:t>
    </dgm:pt>
    <dgm:pt modelId="{A8CE2919-5015-4218-9074-8F5139B951A7}">
      <dgm:prSet phldrT="[Metin]"/>
      <dgm:spPr/>
      <dgm:t>
        <a:bodyPr/>
        <a:lstStyle/>
        <a:p>
          <a:r>
            <a:rPr lang="tr-TR" dirty="0" smtClean="0"/>
            <a:t>Yönetim</a:t>
          </a:r>
          <a:endParaRPr lang="tr-TR" dirty="0"/>
        </a:p>
      </dgm:t>
    </dgm:pt>
    <dgm:pt modelId="{0EFBC072-7EDA-4517-A0FE-4208D962B8DF}" type="parTrans" cxnId="{F2D7297B-DA87-49C2-A69A-98FAEF2CF7ED}">
      <dgm:prSet/>
      <dgm:spPr/>
      <dgm:t>
        <a:bodyPr/>
        <a:lstStyle/>
        <a:p>
          <a:endParaRPr lang="tr-TR"/>
        </a:p>
      </dgm:t>
    </dgm:pt>
    <dgm:pt modelId="{9EFD4EFE-97B2-468D-B5E7-8D6CCB9173E7}" type="sibTrans" cxnId="{F2D7297B-DA87-49C2-A69A-98FAEF2CF7ED}">
      <dgm:prSet/>
      <dgm:spPr/>
      <dgm:t>
        <a:bodyPr/>
        <a:lstStyle/>
        <a:p>
          <a:endParaRPr lang="tr-TR"/>
        </a:p>
      </dgm:t>
    </dgm:pt>
    <dgm:pt modelId="{A0507CF0-24C4-4325-9A77-E0FC7C5CA636}">
      <dgm:prSet phldrT="[Metin]"/>
      <dgm:spPr/>
      <dgm:t>
        <a:bodyPr/>
        <a:lstStyle/>
        <a:p>
          <a:r>
            <a:rPr lang="tr-TR" dirty="0" smtClean="0"/>
            <a:t>Kalite Komisyonu</a:t>
          </a:r>
          <a:endParaRPr lang="tr-TR" dirty="0"/>
        </a:p>
      </dgm:t>
    </dgm:pt>
    <dgm:pt modelId="{2F122B3B-2CF0-4959-A2AF-D6B421994D68}" type="parTrans" cxnId="{8B8A09AA-4498-4036-96CC-2E0D8D942BEF}">
      <dgm:prSet/>
      <dgm:spPr/>
      <dgm:t>
        <a:bodyPr/>
        <a:lstStyle/>
        <a:p>
          <a:endParaRPr lang="tr-TR"/>
        </a:p>
      </dgm:t>
    </dgm:pt>
    <dgm:pt modelId="{97BF2BBE-E987-4073-93CB-FC77E1ED4049}" type="sibTrans" cxnId="{8B8A09AA-4498-4036-96CC-2E0D8D942BEF}">
      <dgm:prSet/>
      <dgm:spPr/>
      <dgm:t>
        <a:bodyPr/>
        <a:lstStyle/>
        <a:p>
          <a:endParaRPr lang="tr-TR"/>
        </a:p>
      </dgm:t>
    </dgm:pt>
    <dgm:pt modelId="{2ECC8513-F150-4FD1-9226-87398C647CF1}">
      <dgm:prSet phldrT="[Metin]"/>
      <dgm:spPr/>
      <dgm:t>
        <a:bodyPr/>
        <a:lstStyle/>
        <a:p>
          <a:r>
            <a:rPr lang="tr-TR" dirty="0" smtClean="0"/>
            <a:t>Paydaşlar</a:t>
          </a:r>
          <a:endParaRPr lang="tr-TR" dirty="0"/>
        </a:p>
      </dgm:t>
    </dgm:pt>
    <dgm:pt modelId="{67B53E76-CEFC-4C8A-B996-074A5CF3F397}" type="parTrans" cxnId="{349E27F4-83BD-4603-B8C9-0F343D6AF154}">
      <dgm:prSet/>
      <dgm:spPr/>
      <dgm:t>
        <a:bodyPr/>
        <a:lstStyle/>
        <a:p>
          <a:endParaRPr lang="tr-TR"/>
        </a:p>
      </dgm:t>
    </dgm:pt>
    <dgm:pt modelId="{9D06A449-804B-4F02-A9CE-C1780E0B9A50}" type="sibTrans" cxnId="{349E27F4-83BD-4603-B8C9-0F343D6AF154}">
      <dgm:prSet/>
      <dgm:spPr/>
      <dgm:t>
        <a:bodyPr/>
        <a:lstStyle/>
        <a:p>
          <a:endParaRPr lang="tr-TR"/>
        </a:p>
      </dgm:t>
    </dgm:pt>
    <dgm:pt modelId="{5E7C1D58-9806-426E-A457-96C62AEFACEE}" type="pres">
      <dgm:prSet presAssocID="{21BC8348-7071-43D8-937D-B596AFA8BB66}" presName="Name0" presStyleCnt="0">
        <dgm:presLayoutVars>
          <dgm:chMax val="7"/>
          <dgm:chPref val="7"/>
          <dgm:dir/>
          <dgm:animLvl val="lvl"/>
        </dgm:presLayoutVars>
      </dgm:prSet>
      <dgm:spPr/>
      <dgm:t>
        <a:bodyPr/>
        <a:lstStyle/>
        <a:p>
          <a:endParaRPr lang="tr-TR"/>
        </a:p>
      </dgm:t>
    </dgm:pt>
    <dgm:pt modelId="{F87B4005-7CA5-4F0E-8598-379A37706CED}" type="pres">
      <dgm:prSet presAssocID="{A8CE2919-5015-4218-9074-8F5139B951A7}" presName="Accent1" presStyleCnt="0"/>
      <dgm:spPr/>
    </dgm:pt>
    <dgm:pt modelId="{CCCADAC9-E190-4954-BEFA-E9EB3A3E5AEB}" type="pres">
      <dgm:prSet presAssocID="{A8CE2919-5015-4218-9074-8F5139B951A7}" presName="Accent" presStyleLbl="node1" presStyleIdx="0" presStyleCnt="3"/>
      <dgm:spPr/>
    </dgm:pt>
    <dgm:pt modelId="{CA3614C4-EB4F-43D9-B95D-FE5595A177CC}" type="pres">
      <dgm:prSet presAssocID="{A8CE2919-5015-4218-9074-8F5139B951A7}" presName="Parent1" presStyleLbl="revTx" presStyleIdx="0" presStyleCnt="3">
        <dgm:presLayoutVars>
          <dgm:chMax val="1"/>
          <dgm:chPref val="1"/>
          <dgm:bulletEnabled val="1"/>
        </dgm:presLayoutVars>
      </dgm:prSet>
      <dgm:spPr/>
      <dgm:t>
        <a:bodyPr/>
        <a:lstStyle/>
        <a:p>
          <a:endParaRPr lang="tr-TR"/>
        </a:p>
      </dgm:t>
    </dgm:pt>
    <dgm:pt modelId="{E37E4B32-6D57-47A5-A937-5F7DC5BB38C4}" type="pres">
      <dgm:prSet presAssocID="{A0507CF0-24C4-4325-9A77-E0FC7C5CA636}" presName="Accent2" presStyleCnt="0"/>
      <dgm:spPr/>
    </dgm:pt>
    <dgm:pt modelId="{1C41B975-5AC6-4FEA-8321-B78250C6BF6E}" type="pres">
      <dgm:prSet presAssocID="{A0507CF0-24C4-4325-9A77-E0FC7C5CA636}" presName="Accent" presStyleLbl="node1" presStyleIdx="1" presStyleCnt="3"/>
      <dgm:spPr/>
    </dgm:pt>
    <dgm:pt modelId="{B1F5BD59-FE0D-420A-BE41-C5A7E26D92D3}" type="pres">
      <dgm:prSet presAssocID="{A0507CF0-24C4-4325-9A77-E0FC7C5CA636}" presName="Parent2" presStyleLbl="revTx" presStyleIdx="1" presStyleCnt="3" custScaleX="104723">
        <dgm:presLayoutVars>
          <dgm:chMax val="1"/>
          <dgm:chPref val="1"/>
          <dgm:bulletEnabled val="1"/>
        </dgm:presLayoutVars>
      </dgm:prSet>
      <dgm:spPr/>
      <dgm:t>
        <a:bodyPr/>
        <a:lstStyle/>
        <a:p>
          <a:endParaRPr lang="tr-TR"/>
        </a:p>
      </dgm:t>
    </dgm:pt>
    <dgm:pt modelId="{5BFDAF3E-8D5F-47DA-8D79-41A0F66280A1}" type="pres">
      <dgm:prSet presAssocID="{2ECC8513-F150-4FD1-9226-87398C647CF1}" presName="Accent3" presStyleCnt="0"/>
      <dgm:spPr/>
    </dgm:pt>
    <dgm:pt modelId="{137F0D7D-AAA9-42C7-BC8C-4FE461A0F65E}" type="pres">
      <dgm:prSet presAssocID="{2ECC8513-F150-4FD1-9226-87398C647CF1}" presName="Accent" presStyleLbl="node1" presStyleIdx="2" presStyleCnt="3"/>
      <dgm:spPr>
        <a:blipFill rotWithShape="0">
          <a:blip xmlns:r="http://schemas.openxmlformats.org/officeDocument/2006/relationships" r:embed="rId1"/>
          <a:stretch>
            <a:fillRect/>
          </a:stretch>
        </a:blipFill>
      </dgm:spPr>
      <dgm:t>
        <a:bodyPr/>
        <a:lstStyle/>
        <a:p>
          <a:endParaRPr lang="tr-TR"/>
        </a:p>
      </dgm:t>
    </dgm:pt>
    <dgm:pt modelId="{076FC367-3824-4775-A4C7-5B9146938FF0}" type="pres">
      <dgm:prSet presAssocID="{2ECC8513-F150-4FD1-9226-87398C647CF1}" presName="Parent3" presStyleLbl="revTx" presStyleIdx="2" presStyleCnt="3">
        <dgm:presLayoutVars>
          <dgm:chMax val="1"/>
          <dgm:chPref val="1"/>
          <dgm:bulletEnabled val="1"/>
        </dgm:presLayoutVars>
      </dgm:prSet>
      <dgm:spPr/>
      <dgm:t>
        <a:bodyPr/>
        <a:lstStyle/>
        <a:p>
          <a:endParaRPr lang="tr-TR"/>
        </a:p>
      </dgm:t>
    </dgm:pt>
  </dgm:ptLst>
  <dgm:cxnLst>
    <dgm:cxn modelId="{B4D3ACA3-119D-49E3-88FC-823496F4A757}" type="presOf" srcId="{2ECC8513-F150-4FD1-9226-87398C647CF1}" destId="{076FC367-3824-4775-A4C7-5B9146938FF0}" srcOrd="0" destOrd="0" presId="urn:microsoft.com/office/officeart/2009/layout/CircleArrowProcess"/>
    <dgm:cxn modelId="{8B8A09AA-4498-4036-96CC-2E0D8D942BEF}" srcId="{21BC8348-7071-43D8-937D-B596AFA8BB66}" destId="{A0507CF0-24C4-4325-9A77-E0FC7C5CA636}" srcOrd="1" destOrd="0" parTransId="{2F122B3B-2CF0-4959-A2AF-D6B421994D68}" sibTransId="{97BF2BBE-E987-4073-93CB-FC77E1ED4049}"/>
    <dgm:cxn modelId="{8B070E31-11D6-4A9A-8C2A-AFDA58EEC5AB}" type="presOf" srcId="{A8CE2919-5015-4218-9074-8F5139B951A7}" destId="{CA3614C4-EB4F-43D9-B95D-FE5595A177CC}" srcOrd="0" destOrd="0" presId="urn:microsoft.com/office/officeart/2009/layout/CircleArrowProcess"/>
    <dgm:cxn modelId="{A76128F2-A906-428E-9C66-7F20CDE9E008}" type="presOf" srcId="{21BC8348-7071-43D8-937D-B596AFA8BB66}" destId="{5E7C1D58-9806-426E-A457-96C62AEFACEE}" srcOrd="0" destOrd="0" presId="urn:microsoft.com/office/officeart/2009/layout/CircleArrowProcess"/>
    <dgm:cxn modelId="{146D20B1-0661-47E5-B8DA-EA7459F46321}" type="presOf" srcId="{A0507CF0-24C4-4325-9A77-E0FC7C5CA636}" destId="{B1F5BD59-FE0D-420A-BE41-C5A7E26D92D3}" srcOrd="0" destOrd="0" presId="urn:microsoft.com/office/officeart/2009/layout/CircleArrowProcess"/>
    <dgm:cxn modelId="{F2D7297B-DA87-49C2-A69A-98FAEF2CF7ED}" srcId="{21BC8348-7071-43D8-937D-B596AFA8BB66}" destId="{A8CE2919-5015-4218-9074-8F5139B951A7}" srcOrd="0" destOrd="0" parTransId="{0EFBC072-7EDA-4517-A0FE-4208D962B8DF}" sibTransId="{9EFD4EFE-97B2-468D-B5E7-8D6CCB9173E7}"/>
    <dgm:cxn modelId="{349E27F4-83BD-4603-B8C9-0F343D6AF154}" srcId="{21BC8348-7071-43D8-937D-B596AFA8BB66}" destId="{2ECC8513-F150-4FD1-9226-87398C647CF1}" srcOrd="2" destOrd="0" parTransId="{67B53E76-CEFC-4C8A-B996-074A5CF3F397}" sibTransId="{9D06A449-804B-4F02-A9CE-C1780E0B9A50}"/>
    <dgm:cxn modelId="{FE2892CF-D9B9-4477-BA93-BF5625A2B909}" type="presParOf" srcId="{5E7C1D58-9806-426E-A457-96C62AEFACEE}" destId="{F87B4005-7CA5-4F0E-8598-379A37706CED}" srcOrd="0" destOrd="0" presId="urn:microsoft.com/office/officeart/2009/layout/CircleArrowProcess"/>
    <dgm:cxn modelId="{C56294C7-0EB1-4D2A-A255-98B8EB5F8630}" type="presParOf" srcId="{F87B4005-7CA5-4F0E-8598-379A37706CED}" destId="{CCCADAC9-E190-4954-BEFA-E9EB3A3E5AEB}" srcOrd="0" destOrd="0" presId="urn:microsoft.com/office/officeart/2009/layout/CircleArrowProcess"/>
    <dgm:cxn modelId="{427BDA30-49C0-4737-A16B-14F18FEC8558}" type="presParOf" srcId="{5E7C1D58-9806-426E-A457-96C62AEFACEE}" destId="{CA3614C4-EB4F-43D9-B95D-FE5595A177CC}" srcOrd="1" destOrd="0" presId="urn:microsoft.com/office/officeart/2009/layout/CircleArrowProcess"/>
    <dgm:cxn modelId="{78F03814-6FFE-432C-864C-FBCAA5B5559D}" type="presParOf" srcId="{5E7C1D58-9806-426E-A457-96C62AEFACEE}" destId="{E37E4B32-6D57-47A5-A937-5F7DC5BB38C4}" srcOrd="2" destOrd="0" presId="urn:microsoft.com/office/officeart/2009/layout/CircleArrowProcess"/>
    <dgm:cxn modelId="{1497A3C5-15BA-4386-81CE-93401A1F5041}" type="presParOf" srcId="{E37E4B32-6D57-47A5-A937-5F7DC5BB38C4}" destId="{1C41B975-5AC6-4FEA-8321-B78250C6BF6E}" srcOrd="0" destOrd="0" presId="urn:microsoft.com/office/officeart/2009/layout/CircleArrowProcess"/>
    <dgm:cxn modelId="{8749E600-0D7B-4ABA-8334-E0104919CF81}" type="presParOf" srcId="{5E7C1D58-9806-426E-A457-96C62AEFACEE}" destId="{B1F5BD59-FE0D-420A-BE41-C5A7E26D92D3}" srcOrd="3" destOrd="0" presId="urn:microsoft.com/office/officeart/2009/layout/CircleArrowProcess"/>
    <dgm:cxn modelId="{DB0AC482-7C9E-4677-859C-BF22614606C1}" type="presParOf" srcId="{5E7C1D58-9806-426E-A457-96C62AEFACEE}" destId="{5BFDAF3E-8D5F-47DA-8D79-41A0F66280A1}" srcOrd="4" destOrd="0" presId="urn:microsoft.com/office/officeart/2009/layout/CircleArrowProcess"/>
    <dgm:cxn modelId="{040AB41B-AADF-43C9-B8D8-77528DAB5EB6}" type="presParOf" srcId="{5BFDAF3E-8D5F-47DA-8D79-41A0F66280A1}" destId="{137F0D7D-AAA9-42C7-BC8C-4FE461A0F65E}" srcOrd="0" destOrd="0" presId="urn:microsoft.com/office/officeart/2009/layout/CircleArrowProcess"/>
    <dgm:cxn modelId="{1640EF62-F8B4-4EB6-BA5B-43DE2B3C517F}" type="presParOf" srcId="{5E7C1D58-9806-426E-A457-96C62AEFACEE}" destId="{076FC367-3824-4775-A4C7-5B9146938FF0}"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1DA59AB-A59C-4313-87B0-5FC35793E6E9}"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tr-TR"/>
        </a:p>
      </dgm:t>
    </dgm:pt>
    <dgm:pt modelId="{8D9CAF81-8DB7-4A9F-9E72-49EDC55D1FA2}">
      <dgm:prSet phldrT="[Metin]"/>
      <dgm:spPr/>
      <dgm:t>
        <a:bodyPr/>
        <a:lstStyle/>
        <a:p>
          <a:r>
            <a:rPr lang="tr-TR" dirty="0" smtClean="0"/>
            <a:t>BİRİM İÇ DEĞERLENDİRME RAPORU, BİDR REHBERİ</a:t>
          </a:r>
          <a:endParaRPr lang="tr-TR" dirty="0"/>
        </a:p>
      </dgm:t>
    </dgm:pt>
    <dgm:pt modelId="{9E82DD92-C6C0-4908-B6F8-6B8BA5CA3458}" type="parTrans" cxnId="{89151A42-919F-427D-B598-06E1D2B45B51}">
      <dgm:prSet/>
      <dgm:spPr/>
      <dgm:t>
        <a:bodyPr/>
        <a:lstStyle/>
        <a:p>
          <a:endParaRPr lang="tr-TR"/>
        </a:p>
      </dgm:t>
    </dgm:pt>
    <dgm:pt modelId="{1674C161-0A15-4874-BB0D-55C1A1065A79}" type="sibTrans" cxnId="{89151A42-919F-427D-B598-06E1D2B45B51}">
      <dgm:prSet/>
      <dgm:spPr/>
      <dgm:t>
        <a:bodyPr/>
        <a:lstStyle/>
        <a:p>
          <a:endParaRPr lang="tr-TR"/>
        </a:p>
      </dgm:t>
    </dgm:pt>
    <dgm:pt modelId="{FB5B1856-79A5-4D5B-9247-15C69C38DAB0}">
      <dgm:prSet phldrT="[Metin]"/>
      <dgm:spPr/>
      <dgm:t>
        <a:bodyPr/>
        <a:lstStyle/>
        <a:p>
          <a:r>
            <a:rPr lang="tr-TR" dirty="0" smtClean="0"/>
            <a:t>BİRİM GERİBİLDİRİM RAPORU, BGBR REHBERİ</a:t>
          </a:r>
          <a:endParaRPr lang="tr-TR" dirty="0"/>
        </a:p>
      </dgm:t>
    </dgm:pt>
    <dgm:pt modelId="{EF4DF40F-EA6D-4315-A8C8-D581572786F2}" type="parTrans" cxnId="{41DC6D30-D7D0-490B-A2AC-97B5511EB376}">
      <dgm:prSet/>
      <dgm:spPr/>
      <dgm:t>
        <a:bodyPr/>
        <a:lstStyle/>
        <a:p>
          <a:endParaRPr lang="tr-TR"/>
        </a:p>
      </dgm:t>
    </dgm:pt>
    <dgm:pt modelId="{C6CB4EAF-5ACE-4378-915D-3B8B99D700FC}" type="sibTrans" cxnId="{41DC6D30-D7D0-490B-A2AC-97B5511EB376}">
      <dgm:prSet/>
      <dgm:spPr/>
      <dgm:t>
        <a:bodyPr/>
        <a:lstStyle/>
        <a:p>
          <a:endParaRPr lang="tr-TR"/>
        </a:p>
      </dgm:t>
    </dgm:pt>
    <dgm:pt modelId="{B60FD241-D498-48C3-A8EC-97D345334B98}">
      <dgm:prSet phldrT="[Metin]"/>
      <dgm:spPr/>
      <dgm:t>
        <a:bodyPr/>
        <a:lstStyle/>
        <a:p>
          <a:r>
            <a:rPr lang="tr-TR" dirty="0" smtClean="0"/>
            <a:t>AKADEMİK BİRİM İÇ DEĞERLENDİRME RAPORU, BİDR</a:t>
          </a:r>
          <a:endParaRPr lang="tr-TR" dirty="0"/>
        </a:p>
      </dgm:t>
    </dgm:pt>
    <dgm:pt modelId="{11EA7C71-E5D7-45D2-B9B4-B2CFA9A9D2E8}" type="parTrans" cxnId="{94FA45DA-E3A8-4AD8-8C2C-C7DF177035D1}">
      <dgm:prSet/>
      <dgm:spPr/>
      <dgm:t>
        <a:bodyPr/>
        <a:lstStyle/>
        <a:p>
          <a:endParaRPr lang="tr-TR"/>
        </a:p>
      </dgm:t>
    </dgm:pt>
    <dgm:pt modelId="{448BB4E1-77E5-466C-AF0B-24137D90BFEC}" type="sibTrans" cxnId="{94FA45DA-E3A8-4AD8-8C2C-C7DF177035D1}">
      <dgm:prSet/>
      <dgm:spPr/>
      <dgm:t>
        <a:bodyPr/>
        <a:lstStyle/>
        <a:p>
          <a:endParaRPr lang="tr-TR"/>
        </a:p>
      </dgm:t>
    </dgm:pt>
    <dgm:pt modelId="{BC82417A-7797-4565-A12E-4315109A3C87}">
      <dgm:prSet/>
      <dgm:spPr/>
      <dgm:t>
        <a:bodyPr/>
        <a:lstStyle/>
        <a:p>
          <a:r>
            <a:rPr lang="tr-TR" dirty="0" smtClean="0"/>
            <a:t>https://toros.edu.tr/sayfalar/kalite-koordinatorlugu-dokumanlar-ve-belgeler</a:t>
          </a:r>
          <a:endParaRPr lang="tr-TR" dirty="0"/>
        </a:p>
      </dgm:t>
    </dgm:pt>
    <dgm:pt modelId="{028A291E-CBC7-4074-82F2-442854F0BC94}" type="parTrans" cxnId="{62E8E0D7-4664-45B1-BD17-1D2AC84C55C4}">
      <dgm:prSet/>
      <dgm:spPr/>
      <dgm:t>
        <a:bodyPr/>
        <a:lstStyle/>
        <a:p>
          <a:endParaRPr lang="tr-TR"/>
        </a:p>
      </dgm:t>
    </dgm:pt>
    <dgm:pt modelId="{9FB881BB-C157-4F70-8C3F-1A2EA8290F71}" type="sibTrans" cxnId="{62E8E0D7-4664-45B1-BD17-1D2AC84C55C4}">
      <dgm:prSet/>
      <dgm:spPr/>
      <dgm:t>
        <a:bodyPr/>
        <a:lstStyle/>
        <a:p>
          <a:endParaRPr lang="tr-TR"/>
        </a:p>
      </dgm:t>
    </dgm:pt>
    <dgm:pt modelId="{3309686C-F161-449B-95DC-B94396DA36DE}">
      <dgm:prSet/>
      <dgm:spPr/>
      <dgm:t>
        <a:bodyPr/>
        <a:lstStyle/>
        <a:p>
          <a:r>
            <a:rPr lang="tr-TR" dirty="0" smtClean="0"/>
            <a:t>https://toros.edu.tr/sayfalar/kalite-koordinatorlugu-dokumanlar-ve-belgeler</a:t>
          </a:r>
          <a:endParaRPr lang="tr-TR" dirty="0"/>
        </a:p>
      </dgm:t>
    </dgm:pt>
    <dgm:pt modelId="{5A88A0EF-C6DD-4BE9-9B66-E2A6B7FBD7B0}" type="parTrans" cxnId="{4C28CD0D-510B-4623-BD34-0470D2EE21EF}">
      <dgm:prSet/>
      <dgm:spPr/>
      <dgm:t>
        <a:bodyPr/>
        <a:lstStyle/>
        <a:p>
          <a:endParaRPr lang="tr-TR"/>
        </a:p>
      </dgm:t>
    </dgm:pt>
    <dgm:pt modelId="{3836564E-FD57-4CEC-9FEB-67E5DACC44E6}" type="sibTrans" cxnId="{4C28CD0D-510B-4623-BD34-0470D2EE21EF}">
      <dgm:prSet/>
      <dgm:spPr/>
      <dgm:t>
        <a:bodyPr/>
        <a:lstStyle/>
        <a:p>
          <a:endParaRPr lang="tr-TR"/>
        </a:p>
      </dgm:t>
    </dgm:pt>
    <dgm:pt modelId="{64A36E0D-46BB-45AE-8FC4-3BDCC70182DB}">
      <dgm:prSet/>
      <dgm:spPr/>
      <dgm:t>
        <a:bodyPr/>
        <a:lstStyle/>
        <a:p>
          <a:r>
            <a:rPr lang="tr-TR" dirty="0" smtClean="0"/>
            <a:t>https://toros.edu.tr/sayfalar/kalite-koordinatorlugu-akademik-birim-ic-degerlendirme-raporlari</a:t>
          </a:r>
          <a:endParaRPr lang="tr-TR" dirty="0"/>
        </a:p>
      </dgm:t>
    </dgm:pt>
    <dgm:pt modelId="{64F72A98-D8A9-4CDC-A4D6-8E180D21698B}" type="parTrans" cxnId="{D824A1E8-34B7-45B6-8493-B28A7D22A2DF}">
      <dgm:prSet/>
      <dgm:spPr/>
      <dgm:t>
        <a:bodyPr/>
        <a:lstStyle/>
        <a:p>
          <a:endParaRPr lang="tr-TR"/>
        </a:p>
      </dgm:t>
    </dgm:pt>
    <dgm:pt modelId="{8A4CA7AE-B9F8-4F6D-832F-D1816265A8B0}" type="sibTrans" cxnId="{D824A1E8-34B7-45B6-8493-B28A7D22A2DF}">
      <dgm:prSet/>
      <dgm:spPr/>
      <dgm:t>
        <a:bodyPr/>
        <a:lstStyle/>
        <a:p>
          <a:endParaRPr lang="tr-TR"/>
        </a:p>
      </dgm:t>
    </dgm:pt>
    <dgm:pt modelId="{762AF716-00E8-4DDD-9836-EACE6B68B7E7}" type="pres">
      <dgm:prSet presAssocID="{71DA59AB-A59C-4313-87B0-5FC35793E6E9}" presName="linear" presStyleCnt="0">
        <dgm:presLayoutVars>
          <dgm:dir/>
          <dgm:animLvl val="lvl"/>
          <dgm:resizeHandles val="exact"/>
        </dgm:presLayoutVars>
      </dgm:prSet>
      <dgm:spPr/>
      <dgm:t>
        <a:bodyPr/>
        <a:lstStyle/>
        <a:p>
          <a:endParaRPr lang="tr-TR"/>
        </a:p>
      </dgm:t>
    </dgm:pt>
    <dgm:pt modelId="{E32C9EF6-871D-439A-808F-F9FEFDC75DAA}" type="pres">
      <dgm:prSet presAssocID="{8D9CAF81-8DB7-4A9F-9E72-49EDC55D1FA2}" presName="parentLin" presStyleCnt="0"/>
      <dgm:spPr/>
    </dgm:pt>
    <dgm:pt modelId="{6FF9113B-167A-4C51-9D9C-AA8DF0C51950}" type="pres">
      <dgm:prSet presAssocID="{8D9CAF81-8DB7-4A9F-9E72-49EDC55D1FA2}" presName="parentLeftMargin" presStyleLbl="node1" presStyleIdx="0" presStyleCnt="3"/>
      <dgm:spPr/>
      <dgm:t>
        <a:bodyPr/>
        <a:lstStyle/>
        <a:p>
          <a:endParaRPr lang="tr-TR"/>
        </a:p>
      </dgm:t>
    </dgm:pt>
    <dgm:pt modelId="{50320466-0B46-4196-B978-FA3A5FDB15DA}" type="pres">
      <dgm:prSet presAssocID="{8D9CAF81-8DB7-4A9F-9E72-49EDC55D1FA2}" presName="parentText" presStyleLbl="node1" presStyleIdx="0" presStyleCnt="3">
        <dgm:presLayoutVars>
          <dgm:chMax val="0"/>
          <dgm:bulletEnabled val="1"/>
        </dgm:presLayoutVars>
      </dgm:prSet>
      <dgm:spPr/>
      <dgm:t>
        <a:bodyPr/>
        <a:lstStyle/>
        <a:p>
          <a:endParaRPr lang="tr-TR"/>
        </a:p>
      </dgm:t>
    </dgm:pt>
    <dgm:pt modelId="{03CE94F4-2CE8-4588-A6AC-95E6BD56C4A1}" type="pres">
      <dgm:prSet presAssocID="{8D9CAF81-8DB7-4A9F-9E72-49EDC55D1FA2}" presName="negativeSpace" presStyleCnt="0"/>
      <dgm:spPr/>
    </dgm:pt>
    <dgm:pt modelId="{35886DE6-D700-40A0-87A1-613C55350613}" type="pres">
      <dgm:prSet presAssocID="{8D9CAF81-8DB7-4A9F-9E72-49EDC55D1FA2}" presName="childText" presStyleLbl="conFgAcc1" presStyleIdx="0" presStyleCnt="3">
        <dgm:presLayoutVars>
          <dgm:bulletEnabled val="1"/>
        </dgm:presLayoutVars>
      </dgm:prSet>
      <dgm:spPr/>
      <dgm:t>
        <a:bodyPr/>
        <a:lstStyle/>
        <a:p>
          <a:endParaRPr lang="tr-TR"/>
        </a:p>
      </dgm:t>
    </dgm:pt>
    <dgm:pt modelId="{BD855FA3-4053-49CD-8C3E-16D2492B594D}" type="pres">
      <dgm:prSet presAssocID="{1674C161-0A15-4874-BB0D-55C1A1065A79}" presName="spaceBetweenRectangles" presStyleCnt="0"/>
      <dgm:spPr/>
    </dgm:pt>
    <dgm:pt modelId="{53CA1356-5A9B-42B3-893A-E4577DD94709}" type="pres">
      <dgm:prSet presAssocID="{FB5B1856-79A5-4D5B-9247-15C69C38DAB0}" presName="parentLin" presStyleCnt="0"/>
      <dgm:spPr/>
    </dgm:pt>
    <dgm:pt modelId="{84655CFC-0DEB-4599-9E81-1D5513406DA6}" type="pres">
      <dgm:prSet presAssocID="{FB5B1856-79A5-4D5B-9247-15C69C38DAB0}" presName="parentLeftMargin" presStyleLbl="node1" presStyleIdx="0" presStyleCnt="3"/>
      <dgm:spPr/>
      <dgm:t>
        <a:bodyPr/>
        <a:lstStyle/>
        <a:p>
          <a:endParaRPr lang="tr-TR"/>
        </a:p>
      </dgm:t>
    </dgm:pt>
    <dgm:pt modelId="{22F91C95-C5C9-4A80-BAFF-09DB3FF667CC}" type="pres">
      <dgm:prSet presAssocID="{FB5B1856-79A5-4D5B-9247-15C69C38DAB0}" presName="parentText" presStyleLbl="node1" presStyleIdx="1" presStyleCnt="3">
        <dgm:presLayoutVars>
          <dgm:chMax val="0"/>
          <dgm:bulletEnabled val="1"/>
        </dgm:presLayoutVars>
      </dgm:prSet>
      <dgm:spPr/>
      <dgm:t>
        <a:bodyPr/>
        <a:lstStyle/>
        <a:p>
          <a:endParaRPr lang="tr-TR"/>
        </a:p>
      </dgm:t>
    </dgm:pt>
    <dgm:pt modelId="{76143DBF-2A8B-43BF-85C7-CA04EC8D6B57}" type="pres">
      <dgm:prSet presAssocID="{FB5B1856-79A5-4D5B-9247-15C69C38DAB0}" presName="negativeSpace" presStyleCnt="0"/>
      <dgm:spPr/>
    </dgm:pt>
    <dgm:pt modelId="{64E9B48C-654C-4B91-911E-321F0D7D47D2}" type="pres">
      <dgm:prSet presAssocID="{FB5B1856-79A5-4D5B-9247-15C69C38DAB0}" presName="childText" presStyleLbl="conFgAcc1" presStyleIdx="1" presStyleCnt="3" custLinFactNeighborX="399" custLinFactNeighborY="12095">
        <dgm:presLayoutVars>
          <dgm:bulletEnabled val="1"/>
        </dgm:presLayoutVars>
      </dgm:prSet>
      <dgm:spPr/>
      <dgm:t>
        <a:bodyPr/>
        <a:lstStyle/>
        <a:p>
          <a:endParaRPr lang="tr-TR"/>
        </a:p>
      </dgm:t>
    </dgm:pt>
    <dgm:pt modelId="{5C2E3183-69F9-4B6C-BC43-A136749CDDDA}" type="pres">
      <dgm:prSet presAssocID="{C6CB4EAF-5ACE-4378-915D-3B8B99D700FC}" presName="spaceBetweenRectangles" presStyleCnt="0"/>
      <dgm:spPr/>
    </dgm:pt>
    <dgm:pt modelId="{6F4E4318-2522-45B7-BB6C-C4D124244543}" type="pres">
      <dgm:prSet presAssocID="{B60FD241-D498-48C3-A8EC-97D345334B98}" presName="parentLin" presStyleCnt="0"/>
      <dgm:spPr/>
    </dgm:pt>
    <dgm:pt modelId="{7274C42E-A8F9-4633-B797-59C95ABE485D}" type="pres">
      <dgm:prSet presAssocID="{B60FD241-D498-48C3-A8EC-97D345334B98}" presName="parentLeftMargin" presStyleLbl="node1" presStyleIdx="1" presStyleCnt="3"/>
      <dgm:spPr/>
      <dgm:t>
        <a:bodyPr/>
        <a:lstStyle/>
        <a:p>
          <a:endParaRPr lang="tr-TR"/>
        </a:p>
      </dgm:t>
    </dgm:pt>
    <dgm:pt modelId="{18514AB2-BA8F-48F8-9428-E53228DAFAFF}" type="pres">
      <dgm:prSet presAssocID="{B60FD241-D498-48C3-A8EC-97D345334B98}" presName="parentText" presStyleLbl="node1" presStyleIdx="2" presStyleCnt="3">
        <dgm:presLayoutVars>
          <dgm:chMax val="0"/>
          <dgm:bulletEnabled val="1"/>
        </dgm:presLayoutVars>
      </dgm:prSet>
      <dgm:spPr/>
      <dgm:t>
        <a:bodyPr/>
        <a:lstStyle/>
        <a:p>
          <a:endParaRPr lang="tr-TR"/>
        </a:p>
      </dgm:t>
    </dgm:pt>
    <dgm:pt modelId="{10446F9B-6C58-443E-91BB-25A454E992CA}" type="pres">
      <dgm:prSet presAssocID="{B60FD241-D498-48C3-A8EC-97D345334B98}" presName="negativeSpace" presStyleCnt="0"/>
      <dgm:spPr/>
    </dgm:pt>
    <dgm:pt modelId="{322BF3D4-5DB1-477F-BE48-25409AEE923A}" type="pres">
      <dgm:prSet presAssocID="{B60FD241-D498-48C3-A8EC-97D345334B98}" presName="childText" presStyleLbl="conFgAcc1" presStyleIdx="2" presStyleCnt="3">
        <dgm:presLayoutVars>
          <dgm:bulletEnabled val="1"/>
        </dgm:presLayoutVars>
      </dgm:prSet>
      <dgm:spPr/>
      <dgm:t>
        <a:bodyPr/>
        <a:lstStyle/>
        <a:p>
          <a:endParaRPr lang="tr-TR"/>
        </a:p>
      </dgm:t>
    </dgm:pt>
  </dgm:ptLst>
  <dgm:cxnLst>
    <dgm:cxn modelId="{D824A1E8-34B7-45B6-8493-B28A7D22A2DF}" srcId="{B60FD241-D498-48C3-A8EC-97D345334B98}" destId="{64A36E0D-46BB-45AE-8FC4-3BDCC70182DB}" srcOrd="0" destOrd="0" parTransId="{64F72A98-D8A9-4CDC-A4D6-8E180D21698B}" sibTransId="{8A4CA7AE-B9F8-4F6D-832F-D1816265A8B0}"/>
    <dgm:cxn modelId="{F922B5A0-967C-4AD0-BC0D-6707CCE2A643}" type="presOf" srcId="{B60FD241-D498-48C3-A8EC-97D345334B98}" destId="{7274C42E-A8F9-4633-B797-59C95ABE485D}" srcOrd="0" destOrd="0" presId="urn:microsoft.com/office/officeart/2005/8/layout/list1"/>
    <dgm:cxn modelId="{5AD798AD-E77F-4293-8E15-A02781EF5F8D}" type="presOf" srcId="{B60FD241-D498-48C3-A8EC-97D345334B98}" destId="{18514AB2-BA8F-48F8-9428-E53228DAFAFF}" srcOrd="1" destOrd="0" presId="urn:microsoft.com/office/officeart/2005/8/layout/list1"/>
    <dgm:cxn modelId="{35C9232F-2EB2-4BA3-B00D-7A14D66021FF}" type="presOf" srcId="{71DA59AB-A59C-4313-87B0-5FC35793E6E9}" destId="{762AF716-00E8-4DDD-9836-EACE6B68B7E7}" srcOrd="0" destOrd="0" presId="urn:microsoft.com/office/officeart/2005/8/layout/list1"/>
    <dgm:cxn modelId="{48DB8FD7-8CF7-4FF2-927E-C2FE05CA2476}" type="presOf" srcId="{BC82417A-7797-4565-A12E-4315109A3C87}" destId="{35886DE6-D700-40A0-87A1-613C55350613}" srcOrd="0" destOrd="0" presId="urn:microsoft.com/office/officeart/2005/8/layout/list1"/>
    <dgm:cxn modelId="{4C28CD0D-510B-4623-BD34-0470D2EE21EF}" srcId="{FB5B1856-79A5-4D5B-9247-15C69C38DAB0}" destId="{3309686C-F161-449B-95DC-B94396DA36DE}" srcOrd="0" destOrd="0" parTransId="{5A88A0EF-C6DD-4BE9-9B66-E2A6B7FBD7B0}" sibTransId="{3836564E-FD57-4CEC-9FEB-67E5DACC44E6}"/>
    <dgm:cxn modelId="{41DC6D30-D7D0-490B-A2AC-97B5511EB376}" srcId="{71DA59AB-A59C-4313-87B0-5FC35793E6E9}" destId="{FB5B1856-79A5-4D5B-9247-15C69C38DAB0}" srcOrd="1" destOrd="0" parTransId="{EF4DF40F-EA6D-4315-A8C8-D581572786F2}" sibTransId="{C6CB4EAF-5ACE-4378-915D-3B8B99D700FC}"/>
    <dgm:cxn modelId="{434BC3AC-533B-40BE-9A60-0B6C94E6E418}" type="presOf" srcId="{FB5B1856-79A5-4D5B-9247-15C69C38DAB0}" destId="{22F91C95-C5C9-4A80-BAFF-09DB3FF667CC}" srcOrd="1" destOrd="0" presId="urn:microsoft.com/office/officeart/2005/8/layout/list1"/>
    <dgm:cxn modelId="{6F9FB16F-CC33-4E8D-BB56-0FFD08888965}" type="presOf" srcId="{8D9CAF81-8DB7-4A9F-9E72-49EDC55D1FA2}" destId="{6FF9113B-167A-4C51-9D9C-AA8DF0C51950}" srcOrd="0" destOrd="0" presId="urn:microsoft.com/office/officeart/2005/8/layout/list1"/>
    <dgm:cxn modelId="{94FA45DA-E3A8-4AD8-8C2C-C7DF177035D1}" srcId="{71DA59AB-A59C-4313-87B0-5FC35793E6E9}" destId="{B60FD241-D498-48C3-A8EC-97D345334B98}" srcOrd="2" destOrd="0" parTransId="{11EA7C71-E5D7-45D2-B9B4-B2CFA9A9D2E8}" sibTransId="{448BB4E1-77E5-466C-AF0B-24137D90BFEC}"/>
    <dgm:cxn modelId="{788B185F-101F-4360-AD6A-C524BF688885}" type="presOf" srcId="{FB5B1856-79A5-4D5B-9247-15C69C38DAB0}" destId="{84655CFC-0DEB-4599-9E81-1D5513406DA6}" srcOrd="0" destOrd="0" presId="urn:microsoft.com/office/officeart/2005/8/layout/list1"/>
    <dgm:cxn modelId="{4B43EC67-16FB-44AF-B67E-D918F82EC1AF}" type="presOf" srcId="{64A36E0D-46BB-45AE-8FC4-3BDCC70182DB}" destId="{322BF3D4-5DB1-477F-BE48-25409AEE923A}" srcOrd="0" destOrd="0" presId="urn:microsoft.com/office/officeart/2005/8/layout/list1"/>
    <dgm:cxn modelId="{89151A42-919F-427D-B598-06E1D2B45B51}" srcId="{71DA59AB-A59C-4313-87B0-5FC35793E6E9}" destId="{8D9CAF81-8DB7-4A9F-9E72-49EDC55D1FA2}" srcOrd="0" destOrd="0" parTransId="{9E82DD92-C6C0-4908-B6F8-6B8BA5CA3458}" sibTransId="{1674C161-0A15-4874-BB0D-55C1A1065A79}"/>
    <dgm:cxn modelId="{BD0A6AAB-C5C2-4CE2-ABF6-2ACCC4BAC465}" type="presOf" srcId="{8D9CAF81-8DB7-4A9F-9E72-49EDC55D1FA2}" destId="{50320466-0B46-4196-B978-FA3A5FDB15DA}" srcOrd="1" destOrd="0" presId="urn:microsoft.com/office/officeart/2005/8/layout/list1"/>
    <dgm:cxn modelId="{62E8E0D7-4664-45B1-BD17-1D2AC84C55C4}" srcId="{8D9CAF81-8DB7-4A9F-9E72-49EDC55D1FA2}" destId="{BC82417A-7797-4565-A12E-4315109A3C87}" srcOrd="0" destOrd="0" parTransId="{028A291E-CBC7-4074-82F2-442854F0BC94}" sibTransId="{9FB881BB-C157-4F70-8C3F-1A2EA8290F71}"/>
    <dgm:cxn modelId="{B1B3840F-D88D-490D-BFF8-A424ADE10FB6}" type="presOf" srcId="{3309686C-F161-449B-95DC-B94396DA36DE}" destId="{64E9B48C-654C-4B91-911E-321F0D7D47D2}" srcOrd="0" destOrd="0" presId="urn:microsoft.com/office/officeart/2005/8/layout/list1"/>
    <dgm:cxn modelId="{8D73DECF-E8CF-4807-A573-CEAF5525A238}" type="presParOf" srcId="{762AF716-00E8-4DDD-9836-EACE6B68B7E7}" destId="{E32C9EF6-871D-439A-808F-F9FEFDC75DAA}" srcOrd="0" destOrd="0" presId="urn:microsoft.com/office/officeart/2005/8/layout/list1"/>
    <dgm:cxn modelId="{8E5A7834-449E-4C7D-9008-4037185FDB42}" type="presParOf" srcId="{E32C9EF6-871D-439A-808F-F9FEFDC75DAA}" destId="{6FF9113B-167A-4C51-9D9C-AA8DF0C51950}" srcOrd="0" destOrd="0" presId="urn:microsoft.com/office/officeart/2005/8/layout/list1"/>
    <dgm:cxn modelId="{87CA7BD3-1CD0-45B6-9490-F5C530B36548}" type="presParOf" srcId="{E32C9EF6-871D-439A-808F-F9FEFDC75DAA}" destId="{50320466-0B46-4196-B978-FA3A5FDB15DA}" srcOrd="1" destOrd="0" presId="urn:microsoft.com/office/officeart/2005/8/layout/list1"/>
    <dgm:cxn modelId="{45CF3CEF-C302-410C-9BA8-8D1D8F9AF77A}" type="presParOf" srcId="{762AF716-00E8-4DDD-9836-EACE6B68B7E7}" destId="{03CE94F4-2CE8-4588-A6AC-95E6BD56C4A1}" srcOrd="1" destOrd="0" presId="urn:microsoft.com/office/officeart/2005/8/layout/list1"/>
    <dgm:cxn modelId="{62C71DD2-0A5D-4F7A-A4FA-41549D7D2973}" type="presParOf" srcId="{762AF716-00E8-4DDD-9836-EACE6B68B7E7}" destId="{35886DE6-D700-40A0-87A1-613C55350613}" srcOrd="2" destOrd="0" presId="urn:microsoft.com/office/officeart/2005/8/layout/list1"/>
    <dgm:cxn modelId="{63761D84-EE88-4D7C-BA22-4681C000E2C5}" type="presParOf" srcId="{762AF716-00E8-4DDD-9836-EACE6B68B7E7}" destId="{BD855FA3-4053-49CD-8C3E-16D2492B594D}" srcOrd="3" destOrd="0" presId="urn:microsoft.com/office/officeart/2005/8/layout/list1"/>
    <dgm:cxn modelId="{0EB1DE13-BA44-4BDF-996B-B1F88E7EDDBA}" type="presParOf" srcId="{762AF716-00E8-4DDD-9836-EACE6B68B7E7}" destId="{53CA1356-5A9B-42B3-893A-E4577DD94709}" srcOrd="4" destOrd="0" presId="urn:microsoft.com/office/officeart/2005/8/layout/list1"/>
    <dgm:cxn modelId="{E6BA6432-5B41-459E-8730-8302FCC31A6E}" type="presParOf" srcId="{53CA1356-5A9B-42B3-893A-E4577DD94709}" destId="{84655CFC-0DEB-4599-9E81-1D5513406DA6}" srcOrd="0" destOrd="0" presId="urn:microsoft.com/office/officeart/2005/8/layout/list1"/>
    <dgm:cxn modelId="{B3F4524A-F7B5-4449-8D77-0A57B330C3F8}" type="presParOf" srcId="{53CA1356-5A9B-42B3-893A-E4577DD94709}" destId="{22F91C95-C5C9-4A80-BAFF-09DB3FF667CC}" srcOrd="1" destOrd="0" presId="urn:microsoft.com/office/officeart/2005/8/layout/list1"/>
    <dgm:cxn modelId="{A21CE167-3041-4871-B44B-A328E05E6ADA}" type="presParOf" srcId="{762AF716-00E8-4DDD-9836-EACE6B68B7E7}" destId="{76143DBF-2A8B-43BF-85C7-CA04EC8D6B57}" srcOrd="5" destOrd="0" presId="urn:microsoft.com/office/officeart/2005/8/layout/list1"/>
    <dgm:cxn modelId="{1F65AC65-1FF1-4EF8-BB4D-1F75660983B8}" type="presParOf" srcId="{762AF716-00E8-4DDD-9836-EACE6B68B7E7}" destId="{64E9B48C-654C-4B91-911E-321F0D7D47D2}" srcOrd="6" destOrd="0" presId="urn:microsoft.com/office/officeart/2005/8/layout/list1"/>
    <dgm:cxn modelId="{775C2226-4530-4A7A-872E-4EF6D6CFBECA}" type="presParOf" srcId="{762AF716-00E8-4DDD-9836-EACE6B68B7E7}" destId="{5C2E3183-69F9-4B6C-BC43-A136749CDDDA}" srcOrd="7" destOrd="0" presId="urn:microsoft.com/office/officeart/2005/8/layout/list1"/>
    <dgm:cxn modelId="{7E253D1B-696D-476F-9DE5-CE274FDF2507}" type="presParOf" srcId="{762AF716-00E8-4DDD-9836-EACE6B68B7E7}" destId="{6F4E4318-2522-45B7-BB6C-C4D124244543}" srcOrd="8" destOrd="0" presId="urn:microsoft.com/office/officeart/2005/8/layout/list1"/>
    <dgm:cxn modelId="{FE1A4426-777D-4EAC-BECC-5F75260E55E7}" type="presParOf" srcId="{6F4E4318-2522-45B7-BB6C-C4D124244543}" destId="{7274C42E-A8F9-4633-B797-59C95ABE485D}" srcOrd="0" destOrd="0" presId="urn:microsoft.com/office/officeart/2005/8/layout/list1"/>
    <dgm:cxn modelId="{5768B510-E9FF-422D-8D79-EA893A5E661A}" type="presParOf" srcId="{6F4E4318-2522-45B7-BB6C-C4D124244543}" destId="{18514AB2-BA8F-48F8-9428-E53228DAFAFF}" srcOrd="1" destOrd="0" presId="urn:microsoft.com/office/officeart/2005/8/layout/list1"/>
    <dgm:cxn modelId="{9526BCF3-E546-4A4E-9408-69833882C604}" type="presParOf" srcId="{762AF716-00E8-4DDD-9836-EACE6B68B7E7}" destId="{10446F9B-6C58-443E-91BB-25A454E992CA}" srcOrd="9" destOrd="0" presId="urn:microsoft.com/office/officeart/2005/8/layout/list1"/>
    <dgm:cxn modelId="{56EDE775-34F7-4480-90C5-8E53F201263B}" type="presParOf" srcId="{762AF716-00E8-4DDD-9836-EACE6B68B7E7}" destId="{322BF3D4-5DB1-477F-BE48-25409AEE923A}"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1DA59AB-A59C-4313-87B0-5FC35793E6E9}"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tr-TR"/>
        </a:p>
      </dgm:t>
    </dgm:pt>
    <dgm:pt modelId="{8D9CAF81-8DB7-4A9F-9E72-49EDC55D1FA2}">
      <dgm:prSet phldrT="[Metin]"/>
      <dgm:spPr/>
      <dgm:t>
        <a:bodyPr/>
        <a:lstStyle/>
        <a:p>
          <a:r>
            <a:rPr lang="tr-TR" dirty="0" smtClean="0"/>
            <a:t>BİRİM İZLEME RAPORU HAKKINDA SUNUM</a:t>
          </a:r>
          <a:endParaRPr lang="tr-TR" dirty="0"/>
        </a:p>
      </dgm:t>
    </dgm:pt>
    <dgm:pt modelId="{9E82DD92-C6C0-4908-B6F8-6B8BA5CA3458}" type="parTrans" cxnId="{89151A42-919F-427D-B598-06E1D2B45B51}">
      <dgm:prSet/>
      <dgm:spPr/>
      <dgm:t>
        <a:bodyPr/>
        <a:lstStyle/>
        <a:p>
          <a:endParaRPr lang="tr-TR"/>
        </a:p>
      </dgm:t>
    </dgm:pt>
    <dgm:pt modelId="{1674C161-0A15-4874-BB0D-55C1A1065A79}" type="sibTrans" cxnId="{89151A42-919F-427D-B598-06E1D2B45B51}">
      <dgm:prSet/>
      <dgm:spPr/>
      <dgm:t>
        <a:bodyPr/>
        <a:lstStyle/>
        <a:p>
          <a:endParaRPr lang="tr-TR"/>
        </a:p>
      </dgm:t>
    </dgm:pt>
    <dgm:pt modelId="{FB5B1856-79A5-4D5B-9247-15C69C38DAB0}">
      <dgm:prSet phldrT="[Metin]"/>
      <dgm:spPr/>
      <dgm:t>
        <a:bodyPr/>
        <a:lstStyle/>
        <a:p>
          <a:r>
            <a:rPr lang="tr-TR" dirty="0" smtClean="0"/>
            <a:t>TAKIM TARTIŞMA MASALARI</a:t>
          </a:r>
          <a:endParaRPr lang="tr-TR" dirty="0"/>
        </a:p>
      </dgm:t>
    </dgm:pt>
    <dgm:pt modelId="{EF4DF40F-EA6D-4315-A8C8-D581572786F2}" type="parTrans" cxnId="{41DC6D30-D7D0-490B-A2AC-97B5511EB376}">
      <dgm:prSet/>
      <dgm:spPr/>
      <dgm:t>
        <a:bodyPr/>
        <a:lstStyle/>
        <a:p>
          <a:endParaRPr lang="tr-TR"/>
        </a:p>
      </dgm:t>
    </dgm:pt>
    <dgm:pt modelId="{C6CB4EAF-5ACE-4378-915D-3B8B99D700FC}" type="sibTrans" cxnId="{41DC6D30-D7D0-490B-A2AC-97B5511EB376}">
      <dgm:prSet/>
      <dgm:spPr/>
      <dgm:t>
        <a:bodyPr/>
        <a:lstStyle/>
        <a:p>
          <a:endParaRPr lang="tr-TR"/>
        </a:p>
      </dgm:t>
    </dgm:pt>
    <dgm:pt modelId="{B60FD241-D498-48C3-A8EC-97D345334B98}">
      <dgm:prSet phldrT="[Metin]"/>
      <dgm:spPr/>
      <dgm:t>
        <a:bodyPr/>
        <a:lstStyle/>
        <a:p>
          <a:r>
            <a:rPr lang="tr-TR" dirty="0" smtClean="0"/>
            <a:t>TAKIM SÖZCÜLERİNİN SUNUMU</a:t>
          </a:r>
          <a:endParaRPr lang="tr-TR" dirty="0"/>
        </a:p>
      </dgm:t>
    </dgm:pt>
    <dgm:pt modelId="{11EA7C71-E5D7-45D2-B9B4-B2CFA9A9D2E8}" type="parTrans" cxnId="{94FA45DA-E3A8-4AD8-8C2C-C7DF177035D1}">
      <dgm:prSet/>
      <dgm:spPr/>
      <dgm:t>
        <a:bodyPr/>
        <a:lstStyle/>
        <a:p>
          <a:endParaRPr lang="tr-TR"/>
        </a:p>
      </dgm:t>
    </dgm:pt>
    <dgm:pt modelId="{448BB4E1-77E5-466C-AF0B-24137D90BFEC}" type="sibTrans" cxnId="{94FA45DA-E3A8-4AD8-8C2C-C7DF177035D1}">
      <dgm:prSet/>
      <dgm:spPr/>
      <dgm:t>
        <a:bodyPr/>
        <a:lstStyle/>
        <a:p>
          <a:endParaRPr lang="tr-TR"/>
        </a:p>
      </dgm:t>
    </dgm:pt>
    <dgm:pt modelId="{BC82417A-7797-4565-A12E-4315109A3C87}">
      <dgm:prSet/>
      <dgm:spPr/>
      <dgm:t>
        <a:bodyPr/>
        <a:lstStyle/>
        <a:p>
          <a:r>
            <a:rPr lang="tr-TR" dirty="0" smtClean="0"/>
            <a:t>30 Dakika</a:t>
          </a:r>
          <a:endParaRPr lang="tr-TR" dirty="0"/>
        </a:p>
      </dgm:t>
    </dgm:pt>
    <dgm:pt modelId="{028A291E-CBC7-4074-82F2-442854F0BC94}" type="parTrans" cxnId="{62E8E0D7-4664-45B1-BD17-1D2AC84C55C4}">
      <dgm:prSet/>
      <dgm:spPr/>
      <dgm:t>
        <a:bodyPr/>
        <a:lstStyle/>
        <a:p>
          <a:endParaRPr lang="tr-TR"/>
        </a:p>
      </dgm:t>
    </dgm:pt>
    <dgm:pt modelId="{9FB881BB-C157-4F70-8C3F-1A2EA8290F71}" type="sibTrans" cxnId="{62E8E0D7-4664-45B1-BD17-1D2AC84C55C4}">
      <dgm:prSet/>
      <dgm:spPr/>
      <dgm:t>
        <a:bodyPr/>
        <a:lstStyle/>
        <a:p>
          <a:endParaRPr lang="tr-TR"/>
        </a:p>
      </dgm:t>
    </dgm:pt>
    <dgm:pt modelId="{3309686C-F161-449B-95DC-B94396DA36DE}">
      <dgm:prSet/>
      <dgm:spPr/>
      <dgm:t>
        <a:bodyPr/>
        <a:lstStyle/>
        <a:p>
          <a:r>
            <a:rPr lang="tr-TR" dirty="0" smtClean="0"/>
            <a:t>30 dakika</a:t>
          </a:r>
          <a:endParaRPr lang="tr-TR" dirty="0"/>
        </a:p>
      </dgm:t>
    </dgm:pt>
    <dgm:pt modelId="{5A88A0EF-C6DD-4BE9-9B66-E2A6B7FBD7B0}" type="parTrans" cxnId="{4C28CD0D-510B-4623-BD34-0470D2EE21EF}">
      <dgm:prSet/>
      <dgm:spPr/>
      <dgm:t>
        <a:bodyPr/>
        <a:lstStyle/>
        <a:p>
          <a:endParaRPr lang="tr-TR"/>
        </a:p>
      </dgm:t>
    </dgm:pt>
    <dgm:pt modelId="{3836564E-FD57-4CEC-9FEB-67E5DACC44E6}" type="sibTrans" cxnId="{4C28CD0D-510B-4623-BD34-0470D2EE21EF}">
      <dgm:prSet/>
      <dgm:spPr/>
      <dgm:t>
        <a:bodyPr/>
        <a:lstStyle/>
        <a:p>
          <a:endParaRPr lang="tr-TR"/>
        </a:p>
      </dgm:t>
    </dgm:pt>
    <dgm:pt modelId="{64A36E0D-46BB-45AE-8FC4-3BDCC70182DB}">
      <dgm:prSet/>
      <dgm:spPr/>
      <dgm:t>
        <a:bodyPr/>
        <a:lstStyle/>
        <a:p>
          <a:r>
            <a:rPr lang="tr-TR" dirty="0" smtClean="0"/>
            <a:t>30 dakika</a:t>
          </a:r>
          <a:endParaRPr lang="tr-TR" dirty="0"/>
        </a:p>
      </dgm:t>
    </dgm:pt>
    <dgm:pt modelId="{64F72A98-D8A9-4CDC-A4D6-8E180D21698B}" type="parTrans" cxnId="{D824A1E8-34B7-45B6-8493-B28A7D22A2DF}">
      <dgm:prSet/>
      <dgm:spPr/>
      <dgm:t>
        <a:bodyPr/>
        <a:lstStyle/>
        <a:p>
          <a:endParaRPr lang="tr-TR"/>
        </a:p>
      </dgm:t>
    </dgm:pt>
    <dgm:pt modelId="{8A4CA7AE-B9F8-4F6D-832F-D1816265A8B0}" type="sibTrans" cxnId="{D824A1E8-34B7-45B6-8493-B28A7D22A2DF}">
      <dgm:prSet/>
      <dgm:spPr/>
      <dgm:t>
        <a:bodyPr/>
        <a:lstStyle/>
        <a:p>
          <a:endParaRPr lang="tr-TR"/>
        </a:p>
      </dgm:t>
    </dgm:pt>
    <dgm:pt modelId="{762AF716-00E8-4DDD-9836-EACE6B68B7E7}" type="pres">
      <dgm:prSet presAssocID="{71DA59AB-A59C-4313-87B0-5FC35793E6E9}" presName="linear" presStyleCnt="0">
        <dgm:presLayoutVars>
          <dgm:dir/>
          <dgm:animLvl val="lvl"/>
          <dgm:resizeHandles val="exact"/>
        </dgm:presLayoutVars>
      </dgm:prSet>
      <dgm:spPr/>
      <dgm:t>
        <a:bodyPr/>
        <a:lstStyle/>
        <a:p>
          <a:endParaRPr lang="tr-TR"/>
        </a:p>
      </dgm:t>
    </dgm:pt>
    <dgm:pt modelId="{E32C9EF6-871D-439A-808F-F9FEFDC75DAA}" type="pres">
      <dgm:prSet presAssocID="{8D9CAF81-8DB7-4A9F-9E72-49EDC55D1FA2}" presName="parentLin" presStyleCnt="0"/>
      <dgm:spPr/>
    </dgm:pt>
    <dgm:pt modelId="{6FF9113B-167A-4C51-9D9C-AA8DF0C51950}" type="pres">
      <dgm:prSet presAssocID="{8D9CAF81-8DB7-4A9F-9E72-49EDC55D1FA2}" presName="parentLeftMargin" presStyleLbl="node1" presStyleIdx="0" presStyleCnt="3"/>
      <dgm:spPr/>
      <dgm:t>
        <a:bodyPr/>
        <a:lstStyle/>
        <a:p>
          <a:endParaRPr lang="tr-TR"/>
        </a:p>
      </dgm:t>
    </dgm:pt>
    <dgm:pt modelId="{50320466-0B46-4196-B978-FA3A5FDB15DA}" type="pres">
      <dgm:prSet presAssocID="{8D9CAF81-8DB7-4A9F-9E72-49EDC55D1FA2}" presName="parentText" presStyleLbl="node1" presStyleIdx="0" presStyleCnt="3">
        <dgm:presLayoutVars>
          <dgm:chMax val="0"/>
          <dgm:bulletEnabled val="1"/>
        </dgm:presLayoutVars>
      </dgm:prSet>
      <dgm:spPr/>
      <dgm:t>
        <a:bodyPr/>
        <a:lstStyle/>
        <a:p>
          <a:endParaRPr lang="tr-TR"/>
        </a:p>
      </dgm:t>
    </dgm:pt>
    <dgm:pt modelId="{03CE94F4-2CE8-4588-A6AC-95E6BD56C4A1}" type="pres">
      <dgm:prSet presAssocID="{8D9CAF81-8DB7-4A9F-9E72-49EDC55D1FA2}" presName="negativeSpace" presStyleCnt="0"/>
      <dgm:spPr/>
    </dgm:pt>
    <dgm:pt modelId="{35886DE6-D700-40A0-87A1-613C55350613}" type="pres">
      <dgm:prSet presAssocID="{8D9CAF81-8DB7-4A9F-9E72-49EDC55D1FA2}" presName="childText" presStyleLbl="conFgAcc1" presStyleIdx="0" presStyleCnt="3">
        <dgm:presLayoutVars>
          <dgm:bulletEnabled val="1"/>
        </dgm:presLayoutVars>
      </dgm:prSet>
      <dgm:spPr/>
      <dgm:t>
        <a:bodyPr/>
        <a:lstStyle/>
        <a:p>
          <a:endParaRPr lang="tr-TR"/>
        </a:p>
      </dgm:t>
    </dgm:pt>
    <dgm:pt modelId="{BD855FA3-4053-49CD-8C3E-16D2492B594D}" type="pres">
      <dgm:prSet presAssocID="{1674C161-0A15-4874-BB0D-55C1A1065A79}" presName="spaceBetweenRectangles" presStyleCnt="0"/>
      <dgm:spPr/>
    </dgm:pt>
    <dgm:pt modelId="{53CA1356-5A9B-42B3-893A-E4577DD94709}" type="pres">
      <dgm:prSet presAssocID="{FB5B1856-79A5-4D5B-9247-15C69C38DAB0}" presName="parentLin" presStyleCnt="0"/>
      <dgm:spPr/>
    </dgm:pt>
    <dgm:pt modelId="{84655CFC-0DEB-4599-9E81-1D5513406DA6}" type="pres">
      <dgm:prSet presAssocID="{FB5B1856-79A5-4D5B-9247-15C69C38DAB0}" presName="parentLeftMargin" presStyleLbl="node1" presStyleIdx="0" presStyleCnt="3"/>
      <dgm:spPr/>
      <dgm:t>
        <a:bodyPr/>
        <a:lstStyle/>
        <a:p>
          <a:endParaRPr lang="tr-TR"/>
        </a:p>
      </dgm:t>
    </dgm:pt>
    <dgm:pt modelId="{22F91C95-C5C9-4A80-BAFF-09DB3FF667CC}" type="pres">
      <dgm:prSet presAssocID="{FB5B1856-79A5-4D5B-9247-15C69C38DAB0}" presName="parentText" presStyleLbl="node1" presStyleIdx="1" presStyleCnt="3">
        <dgm:presLayoutVars>
          <dgm:chMax val="0"/>
          <dgm:bulletEnabled val="1"/>
        </dgm:presLayoutVars>
      </dgm:prSet>
      <dgm:spPr/>
      <dgm:t>
        <a:bodyPr/>
        <a:lstStyle/>
        <a:p>
          <a:endParaRPr lang="tr-TR"/>
        </a:p>
      </dgm:t>
    </dgm:pt>
    <dgm:pt modelId="{76143DBF-2A8B-43BF-85C7-CA04EC8D6B57}" type="pres">
      <dgm:prSet presAssocID="{FB5B1856-79A5-4D5B-9247-15C69C38DAB0}" presName="negativeSpace" presStyleCnt="0"/>
      <dgm:spPr/>
    </dgm:pt>
    <dgm:pt modelId="{64E9B48C-654C-4B91-911E-321F0D7D47D2}" type="pres">
      <dgm:prSet presAssocID="{FB5B1856-79A5-4D5B-9247-15C69C38DAB0}" presName="childText" presStyleLbl="conFgAcc1" presStyleIdx="1" presStyleCnt="3">
        <dgm:presLayoutVars>
          <dgm:bulletEnabled val="1"/>
        </dgm:presLayoutVars>
      </dgm:prSet>
      <dgm:spPr/>
      <dgm:t>
        <a:bodyPr/>
        <a:lstStyle/>
        <a:p>
          <a:endParaRPr lang="tr-TR"/>
        </a:p>
      </dgm:t>
    </dgm:pt>
    <dgm:pt modelId="{5C2E3183-69F9-4B6C-BC43-A136749CDDDA}" type="pres">
      <dgm:prSet presAssocID="{C6CB4EAF-5ACE-4378-915D-3B8B99D700FC}" presName="spaceBetweenRectangles" presStyleCnt="0"/>
      <dgm:spPr/>
    </dgm:pt>
    <dgm:pt modelId="{6F4E4318-2522-45B7-BB6C-C4D124244543}" type="pres">
      <dgm:prSet presAssocID="{B60FD241-D498-48C3-A8EC-97D345334B98}" presName="parentLin" presStyleCnt="0"/>
      <dgm:spPr/>
    </dgm:pt>
    <dgm:pt modelId="{7274C42E-A8F9-4633-B797-59C95ABE485D}" type="pres">
      <dgm:prSet presAssocID="{B60FD241-D498-48C3-A8EC-97D345334B98}" presName="parentLeftMargin" presStyleLbl="node1" presStyleIdx="1" presStyleCnt="3"/>
      <dgm:spPr/>
      <dgm:t>
        <a:bodyPr/>
        <a:lstStyle/>
        <a:p>
          <a:endParaRPr lang="tr-TR"/>
        </a:p>
      </dgm:t>
    </dgm:pt>
    <dgm:pt modelId="{18514AB2-BA8F-48F8-9428-E53228DAFAFF}" type="pres">
      <dgm:prSet presAssocID="{B60FD241-D498-48C3-A8EC-97D345334B98}" presName="parentText" presStyleLbl="node1" presStyleIdx="2" presStyleCnt="3">
        <dgm:presLayoutVars>
          <dgm:chMax val="0"/>
          <dgm:bulletEnabled val="1"/>
        </dgm:presLayoutVars>
      </dgm:prSet>
      <dgm:spPr/>
      <dgm:t>
        <a:bodyPr/>
        <a:lstStyle/>
        <a:p>
          <a:endParaRPr lang="tr-TR"/>
        </a:p>
      </dgm:t>
    </dgm:pt>
    <dgm:pt modelId="{10446F9B-6C58-443E-91BB-25A454E992CA}" type="pres">
      <dgm:prSet presAssocID="{B60FD241-D498-48C3-A8EC-97D345334B98}" presName="negativeSpace" presStyleCnt="0"/>
      <dgm:spPr/>
    </dgm:pt>
    <dgm:pt modelId="{322BF3D4-5DB1-477F-BE48-25409AEE923A}" type="pres">
      <dgm:prSet presAssocID="{B60FD241-D498-48C3-A8EC-97D345334B98}" presName="childText" presStyleLbl="conFgAcc1" presStyleIdx="2" presStyleCnt="3">
        <dgm:presLayoutVars>
          <dgm:bulletEnabled val="1"/>
        </dgm:presLayoutVars>
      </dgm:prSet>
      <dgm:spPr/>
      <dgm:t>
        <a:bodyPr/>
        <a:lstStyle/>
        <a:p>
          <a:endParaRPr lang="tr-TR"/>
        </a:p>
      </dgm:t>
    </dgm:pt>
  </dgm:ptLst>
  <dgm:cxnLst>
    <dgm:cxn modelId="{D824A1E8-34B7-45B6-8493-B28A7D22A2DF}" srcId="{B60FD241-D498-48C3-A8EC-97D345334B98}" destId="{64A36E0D-46BB-45AE-8FC4-3BDCC70182DB}" srcOrd="0" destOrd="0" parTransId="{64F72A98-D8A9-4CDC-A4D6-8E180D21698B}" sibTransId="{8A4CA7AE-B9F8-4F6D-832F-D1816265A8B0}"/>
    <dgm:cxn modelId="{F922B5A0-967C-4AD0-BC0D-6707CCE2A643}" type="presOf" srcId="{B60FD241-D498-48C3-A8EC-97D345334B98}" destId="{7274C42E-A8F9-4633-B797-59C95ABE485D}" srcOrd="0" destOrd="0" presId="urn:microsoft.com/office/officeart/2005/8/layout/list1"/>
    <dgm:cxn modelId="{5AD798AD-E77F-4293-8E15-A02781EF5F8D}" type="presOf" srcId="{B60FD241-D498-48C3-A8EC-97D345334B98}" destId="{18514AB2-BA8F-48F8-9428-E53228DAFAFF}" srcOrd="1" destOrd="0" presId="urn:microsoft.com/office/officeart/2005/8/layout/list1"/>
    <dgm:cxn modelId="{35C9232F-2EB2-4BA3-B00D-7A14D66021FF}" type="presOf" srcId="{71DA59AB-A59C-4313-87B0-5FC35793E6E9}" destId="{762AF716-00E8-4DDD-9836-EACE6B68B7E7}" srcOrd="0" destOrd="0" presId="urn:microsoft.com/office/officeart/2005/8/layout/list1"/>
    <dgm:cxn modelId="{48DB8FD7-8CF7-4FF2-927E-C2FE05CA2476}" type="presOf" srcId="{BC82417A-7797-4565-A12E-4315109A3C87}" destId="{35886DE6-D700-40A0-87A1-613C55350613}" srcOrd="0" destOrd="0" presId="urn:microsoft.com/office/officeart/2005/8/layout/list1"/>
    <dgm:cxn modelId="{4C28CD0D-510B-4623-BD34-0470D2EE21EF}" srcId="{FB5B1856-79A5-4D5B-9247-15C69C38DAB0}" destId="{3309686C-F161-449B-95DC-B94396DA36DE}" srcOrd="0" destOrd="0" parTransId="{5A88A0EF-C6DD-4BE9-9B66-E2A6B7FBD7B0}" sibTransId="{3836564E-FD57-4CEC-9FEB-67E5DACC44E6}"/>
    <dgm:cxn modelId="{41DC6D30-D7D0-490B-A2AC-97B5511EB376}" srcId="{71DA59AB-A59C-4313-87B0-5FC35793E6E9}" destId="{FB5B1856-79A5-4D5B-9247-15C69C38DAB0}" srcOrd="1" destOrd="0" parTransId="{EF4DF40F-EA6D-4315-A8C8-D581572786F2}" sibTransId="{C6CB4EAF-5ACE-4378-915D-3B8B99D700FC}"/>
    <dgm:cxn modelId="{434BC3AC-533B-40BE-9A60-0B6C94E6E418}" type="presOf" srcId="{FB5B1856-79A5-4D5B-9247-15C69C38DAB0}" destId="{22F91C95-C5C9-4A80-BAFF-09DB3FF667CC}" srcOrd="1" destOrd="0" presId="urn:microsoft.com/office/officeart/2005/8/layout/list1"/>
    <dgm:cxn modelId="{6F9FB16F-CC33-4E8D-BB56-0FFD08888965}" type="presOf" srcId="{8D9CAF81-8DB7-4A9F-9E72-49EDC55D1FA2}" destId="{6FF9113B-167A-4C51-9D9C-AA8DF0C51950}" srcOrd="0" destOrd="0" presId="urn:microsoft.com/office/officeart/2005/8/layout/list1"/>
    <dgm:cxn modelId="{94FA45DA-E3A8-4AD8-8C2C-C7DF177035D1}" srcId="{71DA59AB-A59C-4313-87B0-5FC35793E6E9}" destId="{B60FD241-D498-48C3-A8EC-97D345334B98}" srcOrd="2" destOrd="0" parTransId="{11EA7C71-E5D7-45D2-B9B4-B2CFA9A9D2E8}" sibTransId="{448BB4E1-77E5-466C-AF0B-24137D90BFEC}"/>
    <dgm:cxn modelId="{788B185F-101F-4360-AD6A-C524BF688885}" type="presOf" srcId="{FB5B1856-79A5-4D5B-9247-15C69C38DAB0}" destId="{84655CFC-0DEB-4599-9E81-1D5513406DA6}" srcOrd="0" destOrd="0" presId="urn:microsoft.com/office/officeart/2005/8/layout/list1"/>
    <dgm:cxn modelId="{4B43EC67-16FB-44AF-B67E-D918F82EC1AF}" type="presOf" srcId="{64A36E0D-46BB-45AE-8FC4-3BDCC70182DB}" destId="{322BF3D4-5DB1-477F-BE48-25409AEE923A}" srcOrd="0" destOrd="0" presId="urn:microsoft.com/office/officeart/2005/8/layout/list1"/>
    <dgm:cxn modelId="{89151A42-919F-427D-B598-06E1D2B45B51}" srcId="{71DA59AB-A59C-4313-87B0-5FC35793E6E9}" destId="{8D9CAF81-8DB7-4A9F-9E72-49EDC55D1FA2}" srcOrd="0" destOrd="0" parTransId="{9E82DD92-C6C0-4908-B6F8-6B8BA5CA3458}" sibTransId="{1674C161-0A15-4874-BB0D-55C1A1065A79}"/>
    <dgm:cxn modelId="{BD0A6AAB-C5C2-4CE2-ABF6-2ACCC4BAC465}" type="presOf" srcId="{8D9CAF81-8DB7-4A9F-9E72-49EDC55D1FA2}" destId="{50320466-0B46-4196-B978-FA3A5FDB15DA}" srcOrd="1" destOrd="0" presId="urn:microsoft.com/office/officeart/2005/8/layout/list1"/>
    <dgm:cxn modelId="{62E8E0D7-4664-45B1-BD17-1D2AC84C55C4}" srcId="{8D9CAF81-8DB7-4A9F-9E72-49EDC55D1FA2}" destId="{BC82417A-7797-4565-A12E-4315109A3C87}" srcOrd="0" destOrd="0" parTransId="{028A291E-CBC7-4074-82F2-442854F0BC94}" sibTransId="{9FB881BB-C157-4F70-8C3F-1A2EA8290F71}"/>
    <dgm:cxn modelId="{B1B3840F-D88D-490D-BFF8-A424ADE10FB6}" type="presOf" srcId="{3309686C-F161-449B-95DC-B94396DA36DE}" destId="{64E9B48C-654C-4B91-911E-321F0D7D47D2}" srcOrd="0" destOrd="0" presId="urn:microsoft.com/office/officeart/2005/8/layout/list1"/>
    <dgm:cxn modelId="{8D73DECF-E8CF-4807-A573-CEAF5525A238}" type="presParOf" srcId="{762AF716-00E8-4DDD-9836-EACE6B68B7E7}" destId="{E32C9EF6-871D-439A-808F-F9FEFDC75DAA}" srcOrd="0" destOrd="0" presId="urn:microsoft.com/office/officeart/2005/8/layout/list1"/>
    <dgm:cxn modelId="{8E5A7834-449E-4C7D-9008-4037185FDB42}" type="presParOf" srcId="{E32C9EF6-871D-439A-808F-F9FEFDC75DAA}" destId="{6FF9113B-167A-4C51-9D9C-AA8DF0C51950}" srcOrd="0" destOrd="0" presId="urn:microsoft.com/office/officeart/2005/8/layout/list1"/>
    <dgm:cxn modelId="{87CA7BD3-1CD0-45B6-9490-F5C530B36548}" type="presParOf" srcId="{E32C9EF6-871D-439A-808F-F9FEFDC75DAA}" destId="{50320466-0B46-4196-B978-FA3A5FDB15DA}" srcOrd="1" destOrd="0" presId="urn:microsoft.com/office/officeart/2005/8/layout/list1"/>
    <dgm:cxn modelId="{45CF3CEF-C302-410C-9BA8-8D1D8F9AF77A}" type="presParOf" srcId="{762AF716-00E8-4DDD-9836-EACE6B68B7E7}" destId="{03CE94F4-2CE8-4588-A6AC-95E6BD56C4A1}" srcOrd="1" destOrd="0" presId="urn:microsoft.com/office/officeart/2005/8/layout/list1"/>
    <dgm:cxn modelId="{62C71DD2-0A5D-4F7A-A4FA-41549D7D2973}" type="presParOf" srcId="{762AF716-00E8-4DDD-9836-EACE6B68B7E7}" destId="{35886DE6-D700-40A0-87A1-613C55350613}" srcOrd="2" destOrd="0" presId="urn:microsoft.com/office/officeart/2005/8/layout/list1"/>
    <dgm:cxn modelId="{63761D84-EE88-4D7C-BA22-4681C000E2C5}" type="presParOf" srcId="{762AF716-00E8-4DDD-9836-EACE6B68B7E7}" destId="{BD855FA3-4053-49CD-8C3E-16D2492B594D}" srcOrd="3" destOrd="0" presId="urn:microsoft.com/office/officeart/2005/8/layout/list1"/>
    <dgm:cxn modelId="{0EB1DE13-BA44-4BDF-996B-B1F88E7EDDBA}" type="presParOf" srcId="{762AF716-00E8-4DDD-9836-EACE6B68B7E7}" destId="{53CA1356-5A9B-42B3-893A-E4577DD94709}" srcOrd="4" destOrd="0" presId="urn:microsoft.com/office/officeart/2005/8/layout/list1"/>
    <dgm:cxn modelId="{E6BA6432-5B41-459E-8730-8302FCC31A6E}" type="presParOf" srcId="{53CA1356-5A9B-42B3-893A-E4577DD94709}" destId="{84655CFC-0DEB-4599-9E81-1D5513406DA6}" srcOrd="0" destOrd="0" presId="urn:microsoft.com/office/officeart/2005/8/layout/list1"/>
    <dgm:cxn modelId="{B3F4524A-F7B5-4449-8D77-0A57B330C3F8}" type="presParOf" srcId="{53CA1356-5A9B-42B3-893A-E4577DD94709}" destId="{22F91C95-C5C9-4A80-BAFF-09DB3FF667CC}" srcOrd="1" destOrd="0" presId="urn:microsoft.com/office/officeart/2005/8/layout/list1"/>
    <dgm:cxn modelId="{A21CE167-3041-4871-B44B-A328E05E6ADA}" type="presParOf" srcId="{762AF716-00E8-4DDD-9836-EACE6B68B7E7}" destId="{76143DBF-2A8B-43BF-85C7-CA04EC8D6B57}" srcOrd="5" destOrd="0" presId="urn:microsoft.com/office/officeart/2005/8/layout/list1"/>
    <dgm:cxn modelId="{1F65AC65-1FF1-4EF8-BB4D-1F75660983B8}" type="presParOf" srcId="{762AF716-00E8-4DDD-9836-EACE6B68B7E7}" destId="{64E9B48C-654C-4B91-911E-321F0D7D47D2}" srcOrd="6" destOrd="0" presId="urn:microsoft.com/office/officeart/2005/8/layout/list1"/>
    <dgm:cxn modelId="{775C2226-4530-4A7A-872E-4EF6D6CFBECA}" type="presParOf" srcId="{762AF716-00E8-4DDD-9836-EACE6B68B7E7}" destId="{5C2E3183-69F9-4B6C-BC43-A136749CDDDA}" srcOrd="7" destOrd="0" presId="urn:microsoft.com/office/officeart/2005/8/layout/list1"/>
    <dgm:cxn modelId="{7E253D1B-696D-476F-9DE5-CE274FDF2507}" type="presParOf" srcId="{762AF716-00E8-4DDD-9836-EACE6B68B7E7}" destId="{6F4E4318-2522-45B7-BB6C-C4D124244543}" srcOrd="8" destOrd="0" presId="urn:microsoft.com/office/officeart/2005/8/layout/list1"/>
    <dgm:cxn modelId="{FE1A4426-777D-4EAC-BECC-5F75260E55E7}" type="presParOf" srcId="{6F4E4318-2522-45B7-BB6C-C4D124244543}" destId="{7274C42E-A8F9-4633-B797-59C95ABE485D}" srcOrd="0" destOrd="0" presId="urn:microsoft.com/office/officeart/2005/8/layout/list1"/>
    <dgm:cxn modelId="{5768B510-E9FF-422D-8D79-EA893A5E661A}" type="presParOf" srcId="{6F4E4318-2522-45B7-BB6C-C4D124244543}" destId="{18514AB2-BA8F-48F8-9428-E53228DAFAFF}" srcOrd="1" destOrd="0" presId="urn:microsoft.com/office/officeart/2005/8/layout/list1"/>
    <dgm:cxn modelId="{9526BCF3-E546-4A4E-9408-69833882C604}" type="presParOf" srcId="{762AF716-00E8-4DDD-9836-EACE6B68B7E7}" destId="{10446F9B-6C58-443E-91BB-25A454E992CA}" srcOrd="9" destOrd="0" presId="urn:microsoft.com/office/officeart/2005/8/layout/list1"/>
    <dgm:cxn modelId="{56EDE775-34F7-4480-90C5-8E53F201263B}" type="presParOf" srcId="{762AF716-00E8-4DDD-9836-EACE6B68B7E7}" destId="{322BF3D4-5DB1-477F-BE48-25409AEE923A}"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1F235C5-BF1E-43DC-B136-ADAA7E008C80}" type="doc">
      <dgm:prSet loTypeId="urn:microsoft.com/office/officeart/2005/8/layout/chart3" loCatId="relationship" qsTypeId="urn:microsoft.com/office/officeart/2005/8/quickstyle/simple1" qsCatId="simple" csTypeId="urn:microsoft.com/office/officeart/2005/8/colors/colorful1" csCatId="colorful" phldr="1"/>
      <dgm:spPr/>
    </dgm:pt>
    <dgm:pt modelId="{9B37C79C-EBDF-4767-891B-F6CB69A738F2}">
      <dgm:prSet phldrT="[Metin]"/>
      <dgm:spPr/>
      <dgm:t>
        <a:bodyPr/>
        <a:lstStyle/>
        <a:p>
          <a:r>
            <a:rPr lang="tr-TR" dirty="0" smtClean="0"/>
            <a:t>BİZR</a:t>
          </a:r>
          <a:endParaRPr lang="tr-TR" dirty="0"/>
        </a:p>
      </dgm:t>
    </dgm:pt>
    <dgm:pt modelId="{3402BB35-8B09-49FF-A52F-3934E55DD755}" type="parTrans" cxnId="{D1D9F592-B9A0-4B75-ADF2-4C7974492113}">
      <dgm:prSet/>
      <dgm:spPr/>
      <dgm:t>
        <a:bodyPr/>
        <a:lstStyle/>
        <a:p>
          <a:endParaRPr lang="tr-TR"/>
        </a:p>
      </dgm:t>
    </dgm:pt>
    <dgm:pt modelId="{ECE4F360-7B89-4602-B98F-A847AB6E958F}" type="sibTrans" cxnId="{D1D9F592-B9A0-4B75-ADF2-4C7974492113}">
      <dgm:prSet/>
      <dgm:spPr/>
      <dgm:t>
        <a:bodyPr/>
        <a:lstStyle/>
        <a:p>
          <a:endParaRPr lang="tr-TR"/>
        </a:p>
      </dgm:t>
    </dgm:pt>
    <dgm:pt modelId="{84B466C7-9405-4AEE-A81A-55A9D3EECFBD}">
      <dgm:prSet phldrT="[Metin]"/>
      <dgm:spPr/>
      <dgm:t>
        <a:bodyPr/>
        <a:lstStyle/>
        <a:p>
          <a:r>
            <a:rPr lang="tr-TR" dirty="0" smtClean="0"/>
            <a:t>BGBR</a:t>
          </a:r>
          <a:endParaRPr lang="tr-TR" dirty="0"/>
        </a:p>
      </dgm:t>
    </dgm:pt>
    <dgm:pt modelId="{427BA305-48BC-434C-944A-8E041240473E}" type="parTrans" cxnId="{E7CC64E5-C45E-4650-AA9A-A53EAA520C10}">
      <dgm:prSet/>
      <dgm:spPr/>
      <dgm:t>
        <a:bodyPr/>
        <a:lstStyle/>
        <a:p>
          <a:endParaRPr lang="tr-TR"/>
        </a:p>
      </dgm:t>
    </dgm:pt>
    <dgm:pt modelId="{66BEAF3C-87DD-47EC-9AA7-4A0C02BE01A4}" type="sibTrans" cxnId="{E7CC64E5-C45E-4650-AA9A-A53EAA520C10}">
      <dgm:prSet/>
      <dgm:spPr/>
      <dgm:t>
        <a:bodyPr/>
        <a:lstStyle/>
        <a:p>
          <a:endParaRPr lang="tr-TR"/>
        </a:p>
      </dgm:t>
    </dgm:pt>
    <dgm:pt modelId="{CFA8E5C4-9BE4-4B8D-B213-CD0FC1336102}">
      <dgm:prSet phldrT="[Metin]"/>
      <dgm:spPr/>
      <dgm:t>
        <a:bodyPr/>
        <a:lstStyle/>
        <a:p>
          <a:r>
            <a:rPr lang="tr-TR" dirty="0" smtClean="0"/>
            <a:t>BİDR</a:t>
          </a:r>
          <a:endParaRPr lang="tr-TR" dirty="0"/>
        </a:p>
      </dgm:t>
    </dgm:pt>
    <dgm:pt modelId="{0357A21B-7B05-415E-BBA4-66A836F8D0EB}" type="parTrans" cxnId="{12B84BB6-42D4-4A8D-881C-C103CCF3AB53}">
      <dgm:prSet/>
      <dgm:spPr/>
      <dgm:t>
        <a:bodyPr/>
        <a:lstStyle/>
        <a:p>
          <a:endParaRPr lang="tr-TR"/>
        </a:p>
      </dgm:t>
    </dgm:pt>
    <dgm:pt modelId="{851FFA30-DD8E-45A8-8B2B-74555EF6D7D4}" type="sibTrans" cxnId="{12B84BB6-42D4-4A8D-881C-C103CCF3AB53}">
      <dgm:prSet/>
      <dgm:spPr/>
      <dgm:t>
        <a:bodyPr/>
        <a:lstStyle/>
        <a:p>
          <a:endParaRPr lang="tr-TR"/>
        </a:p>
      </dgm:t>
    </dgm:pt>
    <dgm:pt modelId="{91147D3F-853D-4D96-B9DE-ABE0E8F3B601}" type="pres">
      <dgm:prSet presAssocID="{01F235C5-BF1E-43DC-B136-ADAA7E008C80}" presName="compositeShape" presStyleCnt="0">
        <dgm:presLayoutVars>
          <dgm:chMax val="7"/>
          <dgm:dir/>
          <dgm:resizeHandles val="exact"/>
        </dgm:presLayoutVars>
      </dgm:prSet>
      <dgm:spPr/>
    </dgm:pt>
    <dgm:pt modelId="{4801CE8B-809F-4D00-A722-BC3B9ECA44F6}" type="pres">
      <dgm:prSet presAssocID="{01F235C5-BF1E-43DC-B136-ADAA7E008C80}" presName="wedge1" presStyleLbl="node1" presStyleIdx="0" presStyleCnt="3" custLinFactNeighborX="574" custLinFactNeighborY="376"/>
      <dgm:spPr/>
      <dgm:t>
        <a:bodyPr/>
        <a:lstStyle/>
        <a:p>
          <a:endParaRPr lang="tr-TR"/>
        </a:p>
      </dgm:t>
    </dgm:pt>
    <dgm:pt modelId="{8E6322D7-AB9A-46D1-8B31-8D74AD9D102E}" type="pres">
      <dgm:prSet presAssocID="{01F235C5-BF1E-43DC-B136-ADAA7E008C80}" presName="wedge1Tx" presStyleLbl="node1" presStyleIdx="0" presStyleCnt="3">
        <dgm:presLayoutVars>
          <dgm:chMax val="0"/>
          <dgm:chPref val="0"/>
          <dgm:bulletEnabled val="1"/>
        </dgm:presLayoutVars>
      </dgm:prSet>
      <dgm:spPr/>
      <dgm:t>
        <a:bodyPr/>
        <a:lstStyle/>
        <a:p>
          <a:endParaRPr lang="tr-TR"/>
        </a:p>
      </dgm:t>
    </dgm:pt>
    <dgm:pt modelId="{0C9CAFC6-4F03-4D69-971F-18D04533E323}" type="pres">
      <dgm:prSet presAssocID="{01F235C5-BF1E-43DC-B136-ADAA7E008C80}" presName="wedge2" presStyleLbl="node1" presStyleIdx="1" presStyleCnt="3"/>
      <dgm:spPr/>
      <dgm:t>
        <a:bodyPr/>
        <a:lstStyle/>
        <a:p>
          <a:endParaRPr lang="tr-TR"/>
        </a:p>
      </dgm:t>
    </dgm:pt>
    <dgm:pt modelId="{D20E9A47-F1FD-4AD1-AE3F-7C0B289D5BD0}" type="pres">
      <dgm:prSet presAssocID="{01F235C5-BF1E-43DC-B136-ADAA7E008C80}" presName="wedge2Tx" presStyleLbl="node1" presStyleIdx="1" presStyleCnt="3">
        <dgm:presLayoutVars>
          <dgm:chMax val="0"/>
          <dgm:chPref val="0"/>
          <dgm:bulletEnabled val="1"/>
        </dgm:presLayoutVars>
      </dgm:prSet>
      <dgm:spPr/>
      <dgm:t>
        <a:bodyPr/>
        <a:lstStyle/>
        <a:p>
          <a:endParaRPr lang="tr-TR"/>
        </a:p>
      </dgm:t>
    </dgm:pt>
    <dgm:pt modelId="{847545FF-B7EF-431A-9FF2-B6020A54A4F0}" type="pres">
      <dgm:prSet presAssocID="{01F235C5-BF1E-43DC-B136-ADAA7E008C80}" presName="wedge3" presStyleLbl="node1" presStyleIdx="2" presStyleCnt="3"/>
      <dgm:spPr/>
      <dgm:t>
        <a:bodyPr/>
        <a:lstStyle/>
        <a:p>
          <a:endParaRPr lang="tr-TR"/>
        </a:p>
      </dgm:t>
    </dgm:pt>
    <dgm:pt modelId="{97A44F56-F3ED-4D76-972E-B2B95309A711}" type="pres">
      <dgm:prSet presAssocID="{01F235C5-BF1E-43DC-B136-ADAA7E008C80}" presName="wedge3Tx" presStyleLbl="node1" presStyleIdx="2" presStyleCnt="3">
        <dgm:presLayoutVars>
          <dgm:chMax val="0"/>
          <dgm:chPref val="0"/>
          <dgm:bulletEnabled val="1"/>
        </dgm:presLayoutVars>
      </dgm:prSet>
      <dgm:spPr/>
      <dgm:t>
        <a:bodyPr/>
        <a:lstStyle/>
        <a:p>
          <a:endParaRPr lang="tr-TR"/>
        </a:p>
      </dgm:t>
    </dgm:pt>
  </dgm:ptLst>
  <dgm:cxnLst>
    <dgm:cxn modelId="{C4CF384E-F97C-45EC-99BE-D2BB6570A3F0}" type="presOf" srcId="{84B466C7-9405-4AEE-A81A-55A9D3EECFBD}" destId="{0C9CAFC6-4F03-4D69-971F-18D04533E323}" srcOrd="0" destOrd="0" presId="urn:microsoft.com/office/officeart/2005/8/layout/chart3"/>
    <dgm:cxn modelId="{533C38F2-93F3-421C-997F-C61FBD2FF78F}" type="presOf" srcId="{CFA8E5C4-9BE4-4B8D-B213-CD0FC1336102}" destId="{847545FF-B7EF-431A-9FF2-B6020A54A4F0}" srcOrd="0" destOrd="0" presId="urn:microsoft.com/office/officeart/2005/8/layout/chart3"/>
    <dgm:cxn modelId="{D1D9F592-B9A0-4B75-ADF2-4C7974492113}" srcId="{01F235C5-BF1E-43DC-B136-ADAA7E008C80}" destId="{9B37C79C-EBDF-4767-891B-F6CB69A738F2}" srcOrd="0" destOrd="0" parTransId="{3402BB35-8B09-49FF-A52F-3934E55DD755}" sibTransId="{ECE4F360-7B89-4602-B98F-A847AB6E958F}"/>
    <dgm:cxn modelId="{12B84BB6-42D4-4A8D-881C-C103CCF3AB53}" srcId="{01F235C5-BF1E-43DC-B136-ADAA7E008C80}" destId="{CFA8E5C4-9BE4-4B8D-B213-CD0FC1336102}" srcOrd="2" destOrd="0" parTransId="{0357A21B-7B05-415E-BBA4-66A836F8D0EB}" sibTransId="{851FFA30-DD8E-45A8-8B2B-74555EF6D7D4}"/>
    <dgm:cxn modelId="{371E2574-25C6-4D04-B6BC-015373A3B5C7}" type="presOf" srcId="{84B466C7-9405-4AEE-A81A-55A9D3EECFBD}" destId="{D20E9A47-F1FD-4AD1-AE3F-7C0B289D5BD0}" srcOrd="1" destOrd="0" presId="urn:microsoft.com/office/officeart/2005/8/layout/chart3"/>
    <dgm:cxn modelId="{E7CC64E5-C45E-4650-AA9A-A53EAA520C10}" srcId="{01F235C5-BF1E-43DC-B136-ADAA7E008C80}" destId="{84B466C7-9405-4AEE-A81A-55A9D3EECFBD}" srcOrd="1" destOrd="0" parTransId="{427BA305-48BC-434C-944A-8E041240473E}" sibTransId="{66BEAF3C-87DD-47EC-9AA7-4A0C02BE01A4}"/>
    <dgm:cxn modelId="{384224F4-095D-4E09-8EB5-094FD6DC0C8C}" type="presOf" srcId="{CFA8E5C4-9BE4-4B8D-B213-CD0FC1336102}" destId="{97A44F56-F3ED-4D76-972E-B2B95309A711}" srcOrd="1" destOrd="0" presId="urn:microsoft.com/office/officeart/2005/8/layout/chart3"/>
    <dgm:cxn modelId="{2EFC142B-06C1-4D51-B667-A68CD04ECA8D}" type="presOf" srcId="{01F235C5-BF1E-43DC-B136-ADAA7E008C80}" destId="{91147D3F-853D-4D96-B9DE-ABE0E8F3B601}" srcOrd="0" destOrd="0" presId="urn:microsoft.com/office/officeart/2005/8/layout/chart3"/>
    <dgm:cxn modelId="{0B2E8BB5-7B4D-45F1-8E11-6E2FFF268F73}" type="presOf" srcId="{9B37C79C-EBDF-4767-891B-F6CB69A738F2}" destId="{4801CE8B-809F-4D00-A722-BC3B9ECA44F6}" srcOrd="0" destOrd="0" presId="urn:microsoft.com/office/officeart/2005/8/layout/chart3"/>
    <dgm:cxn modelId="{1171E710-C548-46F5-A75A-36F53E98663F}" type="presOf" srcId="{9B37C79C-EBDF-4767-891B-F6CB69A738F2}" destId="{8E6322D7-AB9A-46D1-8B31-8D74AD9D102E}" srcOrd="1" destOrd="0" presId="urn:microsoft.com/office/officeart/2005/8/layout/chart3"/>
    <dgm:cxn modelId="{5F12FD45-EEC3-4318-AF85-0C2D2626C284}" type="presParOf" srcId="{91147D3F-853D-4D96-B9DE-ABE0E8F3B601}" destId="{4801CE8B-809F-4D00-A722-BC3B9ECA44F6}" srcOrd="0" destOrd="0" presId="urn:microsoft.com/office/officeart/2005/8/layout/chart3"/>
    <dgm:cxn modelId="{912933D2-6DE2-48B4-B15F-5F02D1161709}" type="presParOf" srcId="{91147D3F-853D-4D96-B9DE-ABE0E8F3B601}" destId="{8E6322D7-AB9A-46D1-8B31-8D74AD9D102E}" srcOrd="1" destOrd="0" presId="urn:microsoft.com/office/officeart/2005/8/layout/chart3"/>
    <dgm:cxn modelId="{D5A454A3-6FEA-4126-8A6C-613455469070}" type="presParOf" srcId="{91147D3F-853D-4D96-B9DE-ABE0E8F3B601}" destId="{0C9CAFC6-4F03-4D69-971F-18D04533E323}" srcOrd="2" destOrd="0" presId="urn:microsoft.com/office/officeart/2005/8/layout/chart3"/>
    <dgm:cxn modelId="{D2EC1362-B5BB-46C1-B729-3B359829BEFA}" type="presParOf" srcId="{91147D3F-853D-4D96-B9DE-ABE0E8F3B601}" destId="{D20E9A47-F1FD-4AD1-AE3F-7C0B289D5BD0}" srcOrd="3" destOrd="0" presId="urn:microsoft.com/office/officeart/2005/8/layout/chart3"/>
    <dgm:cxn modelId="{4771561F-E02A-4283-B41A-3892FEA77593}" type="presParOf" srcId="{91147D3F-853D-4D96-B9DE-ABE0E8F3B601}" destId="{847545FF-B7EF-431A-9FF2-B6020A54A4F0}" srcOrd="4" destOrd="0" presId="urn:microsoft.com/office/officeart/2005/8/layout/chart3"/>
    <dgm:cxn modelId="{FD3A9258-BA6B-488C-958A-DE3867CC36B6}" type="presParOf" srcId="{91147D3F-853D-4D96-B9DE-ABE0E8F3B601}" destId="{97A44F56-F3ED-4D76-972E-B2B95309A711}" srcOrd="5"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1BC8348-7071-43D8-937D-B596AFA8BB66}" type="doc">
      <dgm:prSet loTypeId="urn:microsoft.com/office/officeart/2009/layout/CircleArrowProcess" loCatId="process" qsTypeId="urn:microsoft.com/office/officeart/2005/8/quickstyle/simple1" qsCatId="simple" csTypeId="urn:microsoft.com/office/officeart/2005/8/colors/colorful1" csCatId="colorful" phldr="1"/>
      <dgm:spPr/>
      <dgm:t>
        <a:bodyPr/>
        <a:lstStyle/>
        <a:p>
          <a:endParaRPr lang="tr-TR"/>
        </a:p>
      </dgm:t>
    </dgm:pt>
    <dgm:pt modelId="{A8CE2919-5015-4218-9074-8F5139B951A7}">
      <dgm:prSet phldrT="[Metin]"/>
      <dgm:spPr/>
      <dgm:t>
        <a:bodyPr/>
        <a:lstStyle/>
        <a:p>
          <a:r>
            <a:rPr lang="tr-TR" dirty="0" smtClean="0"/>
            <a:t>Yönetim</a:t>
          </a:r>
          <a:endParaRPr lang="tr-TR" dirty="0"/>
        </a:p>
      </dgm:t>
    </dgm:pt>
    <dgm:pt modelId="{0EFBC072-7EDA-4517-A0FE-4208D962B8DF}" type="parTrans" cxnId="{F2D7297B-DA87-49C2-A69A-98FAEF2CF7ED}">
      <dgm:prSet/>
      <dgm:spPr/>
      <dgm:t>
        <a:bodyPr/>
        <a:lstStyle/>
        <a:p>
          <a:endParaRPr lang="tr-TR"/>
        </a:p>
      </dgm:t>
    </dgm:pt>
    <dgm:pt modelId="{9EFD4EFE-97B2-468D-B5E7-8D6CCB9173E7}" type="sibTrans" cxnId="{F2D7297B-DA87-49C2-A69A-98FAEF2CF7ED}">
      <dgm:prSet/>
      <dgm:spPr/>
      <dgm:t>
        <a:bodyPr/>
        <a:lstStyle/>
        <a:p>
          <a:endParaRPr lang="tr-TR"/>
        </a:p>
      </dgm:t>
    </dgm:pt>
    <dgm:pt modelId="{A0507CF0-24C4-4325-9A77-E0FC7C5CA636}">
      <dgm:prSet phldrT="[Metin]"/>
      <dgm:spPr/>
      <dgm:t>
        <a:bodyPr/>
        <a:lstStyle/>
        <a:p>
          <a:r>
            <a:rPr lang="tr-TR" dirty="0" smtClean="0"/>
            <a:t>Kalite Komisyonu</a:t>
          </a:r>
          <a:endParaRPr lang="tr-TR" dirty="0"/>
        </a:p>
      </dgm:t>
    </dgm:pt>
    <dgm:pt modelId="{2F122B3B-2CF0-4959-A2AF-D6B421994D68}" type="parTrans" cxnId="{8B8A09AA-4498-4036-96CC-2E0D8D942BEF}">
      <dgm:prSet/>
      <dgm:spPr/>
      <dgm:t>
        <a:bodyPr/>
        <a:lstStyle/>
        <a:p>
          <a:endParaRPr lang="tr-TR"/>
        </a:p>
      </dgm:t>
    </dgm:pt>
    <dgm:pt modelId="{97BF2BBE-E987-4073-93CB-FC77E1ED4049}" type="sibTrans" cxnId="{8B8A09AA-4498-4036-96CC-2E0D8D942BEF}">
      <dgm:prSet/>
      <dgm:spPr/>
      <dgm:t>
        <a:bodyPr/>
        <a:lstStyle/>
        <a:p>
          <a:endParaRPr lang="tr-TR"/>
        </a:p>
      </dgm:t>
    </dgm:pt>
    <dgm:pt modelId="{2ECC8513-F150-4FD1-9226-87398C647CF1}">
      <dgm:prSet phldrT="[Metin]"/>
      <dgm:spPr/>
      <dgm:t>
        <a:bodyPr/>
        <a:lstStyle/>
        <a:p>
          <a:r>
            <a:rPr lang="tr-TR" dirty="0" smtClean="0"/>
            <a:t>Çıkış Toplantısı</a:t>
          </a:r>
          <a:endParaRPr lang="tr-TR" dirty="0"/>
        </a:p>
      </dgm:t>
    </dgm:pt>
    <dgm:pt modelId="{67B53E76-CEFC-4C8A-B996-074A5CF3F397}" type="parTrans" cxnId="{349E27F4-83BD-4603-B8C9-0F343D6AF154}">
      <dgm:prSet/>
      <dgm:spPr/>
      <dgm:t>
        <a:bodyPr/>
        <a:lstStyle/>
        <a:p>
          <a:endParaRPr lang="tr-TR"/>
        </a:p>
      </dgm:t>
    </dgm:pt>
    <dgm:pt modelId="{9D06A449-804B-4F02-A9CE-C1780E0B9A50}" type="sibTrans" cxnId="{349E27F4-83BD-4603-B8C9-0F343D6AF154}">
      <dgm:prSet/>
      <dgm:spPr/>
      <dgm:t>
        <a:bodyPr/>
        <a:lstStyle/>
        <a:p>
          <a:endParaRPr lang="tr-TR"/>
        </a:p>
      </dgm:t>
    </dgm:pt>
    <dgm:pt modelId="{5E7C1D58-9806-426E-A457-96C62AEFACEE}" type="pres">
      <dgm:prSet presAssocID="{21BC8348-7071-43D8-937D-B596AFA8BB66}" presName="Name0" presStyleCnt="0">
        <dgm:presLayoutVars>
          <dgm:chMax val="7"/>
          <dgm:chPref val="7"/>
          <dgm:dir/>
          <dgm:animLvl val="lvl"/>
        </dgm:presLayoutVars>
      </dgm:prSet>
      <dgm:spPr/>
      <dgm:t>
        <a:bodyPr/>
        <a:lstStyle/>
        <a:p>
          <a:endParaRPr lang="tr-TR"/>
        </a:p>
      </dgm:t>
    </dgm:pt>
    <dgm:pt modelId="{F87B4005-7CA5-4F0E-8598-379A37706CED}" type="pres">
      <dgm:prSet presAssocID="{A8CE2919-5015-4218-9074-8F5139B951A7}" presName="Accent1" presStyleCnt="0"/>
      <dgm:spPr/>
    </dgm:pt>
    <dgm:pt modelId="{CCCADAC9-E190-4954-BEFA-E9EB3A3E5AEB}" type="pres">
      <dgm:prSet presAssocID="{A8CE2919-5015-4218-9074-8F5139B951A7}" presName="Accent" presStyleLbl="node1" presStyleIdx="0" presStyleCnt="3"/>
      <dgm:spPr/>
    </dgm:pt>
    <dgm:pt modelId="{CA3614C4-EB4F-43D9-B95D-FE5595A177CC}" type="pres">
      <dgm:prSet presAssocID="{A8CE2919-5015-4218-9074-8F5139B951A7}" presName="Parent1" presStyleLbl="revTx" presStyleIdx="0" presStyleCnt="3">
        <dgm:presLayoutVars>
          <dgm:chMax val="1"/>
          <dgm:chPref val="1"/>
          <dgm:bulletEnabled val="1"/>
        </dgm:presLayoutVars>
      </dgm:prSet>
      <dgm:spPr/>
      <dgm:t>
        <a:bodyPr/>
        <a:lstStyle/>
        <a:p>
          <a:endParaRPr lang="tr-TR"/>
        </a:p>
      </dgm:t>
    </dgm:pt>
    <dgm:pt modelId="{E37E4B32-6D57-47A5-A937-5F7DC5BB38C4}" type="pres">
      <dgm:prSet presAssocID="{A0507CF0-24C4-4325-9A77-E0FC7C5CA636}" presName="Accent2" presStyleCnt="0"/>
      <dgm:spPr/>
    </dgm:pt>
    <dgm:pt modelId="{1C41B975-5AC6-4FEA-8321-B78250C6BF6E}" type="pres">
      <dgm:prSet presAssocID="{A0507CF0-24C4-4325-9A77-E0FC7C5CA636}" presName="Accent" presStyleLbl="node1" presStyleIdx="1" presStyleCnt="3"/>
      <dgm:spPr/>
    </dgm:pt>
    <dgm:pt modelId="{B1F5BD59-FE0D-420A-BE41-C5A7E26D92D3}" type="pres">
      <dgm:prSet presAssocID="{A0507CF0-24C4-4325-9A77-E0FC7C5CA636}" presName="Parent2" presStyleLbl="revTx" presStyleIdx="1" presStyleCnt="3" custScaleX="104723">
        <dgm:presLayoutVars>
          <dgm:chMax val="1"/>
          <dgm:chPref val="1"/>
          <dgm:bulletEnabled val="1"/>
        </dgm:presLayoutVars>
      </dgm:prSet>
      <dgm:spPr/>
      <dgm:t>
        <a:bodyPr/>
        <a:lstStyle/>
        <a:p>
          <a:endParaRPr lang="tr-TR"/>
        </a:p>
      </dgm:t>
    </dgm:pt>
    <dgm:pt modelId="{5BFDAF3E-8D5F-47DA-8D79-41A0F66280A1}" type="pres">
      <dgm:prSet presAssocID="{2ECC8513-F150-4FD1-9226-87398C647CF1}" presName="Accent3" presStyleCnt="0"/>
      <dgm:spPr/>
    </dgm:pt>
    <dgm:pt modelId="{137F0D7D-AAA9-42C7-BC8C-4FE461A0F65E}" type="pres">
      <dgm:prSet presAssocID="{2ECC8513-F150-4FD1-9226-87398C647CF1}" presName="Accent" presStyleLbl="node1" presStyleIdx="2" presStyleCnt="3"/>
      <dgm:spPr>
        <a:blipFill rotWithShape="0">
          <a:blip xmlns:r="http://schemas.openxmlformats.org/officeDocument/2006/relationships" r:embed="rId1"/>
          <a:stretch>
            <a:fillRect/>
          </a:stretch>
        </a:blipFill>
      </dgm:spPr>
      <dgm:t>
        <a:bodyPr/>
        <a:lstStyle/>
        <a:p>
          <a:endParaRPr lang="tr-TR"/>
        </a:p>
      </dgm:t>
    </dgm:pt>
    <dgm:pt modelId="{076FC367-3824-4775-A4C7-5B9146938FF0}" type="pres">
      <dgm:prSet presAssocID="{2ECC8513-F150-4FD1-9226-87398C647CF1}" presName="Parent3" presStyleLbl="revTx" presStyleIdx="2" presStyleCnt="3">
        <dgm:presLayoutVars>
          <dgm:chMax val="1"/>
          <dgm:chPref val="1"/>
          <dgm:bulletEnabled val="1"/>
        </dgm:presLayoutVars>
      </dgm:prSet>
      <dgm:spPr/>
      <dgm:t>
        <a:bodyPr/>
        <a:lstStyle/>
        <a:p>
          <a:endParaRPr lang="tr-TR"/>
        </a:p>
      </dgm:t>
    </dgm:pt>
  </dgm:ptLst>
  <dgm:cxnLst>
    <dgm:cxn modelId="{B4D3ACA3-119D-49E3-88FC-823496F4A757}" type="presOf" srcId="{2ECC8513-F150-4FD1-9226-87398C647CF1}" destId="{076FC367-3824-4775-A4C7-5B9146938FF0}" srcOrd="0" destOrd="0" presId="urn:microsoft.com/office/officeart/2009/layout/CircleArrowProcess"/>
    <dgm:cxn modelId="{8B8A09AA-4498-4036-96CC-2E0D8D942BEF}" srcId="{21BC8348-7071-43D8-937D-B596AFA8BB66}" destId="{A0507CF0-24C4-4325-9A77-E0FC7C5CA636}" srcOrd="1" destOrd="0" parTransId="{2F122B3B-2CF0-4959-A2AF-D6B421994D68}" sibTransId="{97BF2BBE-E987-4073-93CB-FC77E1ED4049}"/>
    <dgm:cxn modelId="{8B070E31-11D6-4A9A-8C2A-AFDA58EEC5AB}" type="presOf" srcId="{A8CE2919-5015-4218-9074-8F5139B951A7}" destId="{CA3614C4-EB4F-43D9-B95D-FE5595A177CC}" srcOrd="0" destOrd="0" presId="urn:microsoft.com/office/officeart/2009/layout/CircleArrowProcess"/>
    <dgm:cxn modelId="{A76128F2-A906-428E-9C66-7F20CDE9E008}" type="presOf" srcId="{21BC8348-7071-43D8-937D-B596AFA8BB66}" destId="{5E7C1D58-9806-426E-A457-96C62AEFACEE}" srcOrd="0" destOrd="0" presId="urn:microsoft.com/office/officeart/2009/layout/CircleArrowProcess"/>
    <dgm:cxn modelId="{146D20B1-0661-47E5-B8DA-EA7459F46321}" type="presOf" srcId="{A0507CF0-24C4-4325-9A77-E0FC7C5CA636}" destId="{B1F5BD59-FE0D-420A-BE41-C5A7E26D92D3}" srcOrd="0" destOrd="0" presId="urn:microsoft.com/office/officeart/2009/layout/CircleArrowProcess"/>
    <dgm:cxn modelId="{F2D7297B-DA87-49C2-A69A-98FAEF2CF7ED}" srcId="{21BC8348-7071-43D8-937D-B596AFA8BB66}" destId="{A8CE2919-5015-4218-9074-8F5139B951A7}" srcOrd="0" destOrd="0" parTransId="{0EFBC072-7EDA-4517-A0FE-4208D962B8DF}" sibTransId="{9EFD4EFE-97B2-468D-B5E7-8D6CCB9173E7}"/>
    <dgm:cxn modelId="{349E27F4-83BD-4603-B8C9-0F343D6AF154}" srcId="{21BC8348-7071-43D8-937D-B596AFA8BB66}" destId="{2ECC8513-F150-4FD1-9226-87398C647CF1}" srcOrd="2" destOrd="0" parTransId="{67B53E76-CEFC-4C8A-B996-074A5CF3F397}" sibTransId="{9D06A449-804B-4F02-A9CE-C1780E0B9A50}"/>
    <dgm:cxn modelId="{FE2892CF-D9B9-4477-BA93-BF5625A2B909}" type="presParOf" srcId="{5E7C1D58-9806-426E-A457-96C62AEFACEE}" destId="{F87B4005-7CA5-4F0E-8598-379A37706CED}" srcOrd="0" destOrd="0" presId="urn:microsoft.com/office/officeart/2009/layout/CircleArrowProcess"/>
    <dgm:cxn modelId="{C56294C7-0EB1-4D2A-A255-98B8EB5F8630}" type="presParOf" srcId="{F87B4005-7CA5-4F0E-8598-379A37706CED}" destId="{CCCADAC9-E190-4954-BEFA-E9EB3A3E5AEB}" srcOrd="0" destOrd="0" presId="urn:microsoft.com/office/officeart/2009/layout/CircleArrowProcess"/>
    <dgm:cxn modelId="{427BDA30-49C0-4737-A16B-14F18FEC8558}" type="presParOf" srcId="{5E7C1D58-9806-426E-A457-96C62AEFACEE}" destId="{CA3614C4-EB4F-43D9-B95D-FE5595A177CC}" srcOrd="1" destOrd="0" presId="urn:microsoft.com/office/officeart/2009/layout/CircleArrowProcess"/>
    <dgm:cxn modelId="{78F03814-6FFE-432C-864C-FBCAA5B5559D}" type="presParOf" srcId="{5E7C1D58-9806-426E-A457-96C62AEFACEE}" destId="{E37E4B32-6D57-47A5-A937-5F7DC5BB38C4}" srcOrd="2" destOrd="0" presId="urn:microsoft.com/office/officeart/2009/layout/CircleArrowProcess"/>
    <dgm:cxn modelId="{1497A3C5-15BA-4386-81CE-93401A1F5041}" type="presParOf" srcId="{E37E4B32-6D57-47A5-A937-5F7DC5BB38C4}" destId="{1C41B975-5AC6-4FEA-8321-B78250C6BF6E}" srcOrd="0" destOrd="0" presId="urn:microsoft.com/office/officeart/2009/layout/CircleArrowProcess"/>
    <dgm:cxn modelId="{8749E600-0D7B-4ABA-8334-E0104919CF81}" type="presParOf" srcId="{5E7C1D58-9806-426E-A457-96C62AEFACEE}" destId="{B1F5BD59-FE0D-420A-BE41-C5A7E26D92D3}" srcOrd="3" destOrd="0" presId="urn:microsoft.com/office/officeart/2009/layout/CircleArrowProcess"/>
    <dgm:cxn modelId="{DB0AC482-7C9E-4677-859C-BF22614606C1}" type="presParOf" srcId="{5E7C1D58-9806-426E-A457-96C62AEFACEE}" destId="{5BFDAF3E-8D5F-47DA-8D79-41A0F66280A1}" srcOrd="4" destOrd="0" presId="urn:microsoft.com/office/officeart/2009/layout/CircleArrowProcess"/>
    <dgm:cxn modelId="{040AB41B-AADF-43C9-B8D8-77528DAB5EB6}" type="presParOf" srcId="{5BFDAF3E-8D5F-47DA-8D79-41A0F66280A1}" destId="{137F0D7D-AAA9-42C7-BC8C-4FE461A0F65E}" srcOrd="0" destOrd="0" presId="urn:microsoft.com/office/officeart/2009/layout/CircleArrowProcess"/>
    <dgm:cxn modelId="{1640EF62-F8B4-4EB6-BA5B-43DE2B3C517F}" type="presParOf" srcId="{5E7C1D58-9806-426E-A457-96C62AEFACEE}" destId="{076FC367-3824-4775-A4C7-5B9146938FF0}"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1DA59AB-A59C-4313-87B0-5FC35793E6E9}"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tr-TR"/>
        </a:p>
      </dgm:t>
    </dgm:pt>
    <dgm:pt modelId="{8D9CAF81-8DB7-4A9F-9E72-49EDC55D1FA2}">
      <dgm:prSet phldrT="[Metin]"/>
      <dgm:spPr/>
      <dgm:t>
        <a:bodyPr/>
        <a:lstStyle/>
        <a:p>
          <a:r>
            <a:rPr lang="tr-TR" dirty="0" smtClean="0"/>
            <a:t>BİRİM İZLEME RAPORU, BİZR REHBERİ</a:t>
          </a:r>
          <a:endParaRPr lang="tr-TR" dirty="0"/>
        </a:p>
      </dgm:t>
    </dgm:pt>
    <dgm:pt modelId="{9E82DD92-C6C0-4908-B6F8-6B8BA5CA3458}" type="parTrans" cxnId="{89151A42-919F-427D-B598-06E1D2B45B51}">
      <dgm:prSet/>
      <dgm:spPr/>
      <dgm:t>
        <a:bodyPr/>
        <a:lstStyle/>
        <a:p>
          <a:endParaRPr lang="tr-TR"/>
        </a:p>
      </dgm:t>
    </dgm:pt>
    <dgm:pt modelId="{1674C161-0A15-4874-BB0D-55C1A1065A79}" type="sibTrans" cxnId="{89151A42-919F-427D-B598-06E1D2B45B51}">
      <dgm:prSet/>
      <dgm:spPr/>
      <dgm:t>
        <a:bodyPr/>
        <a:lstStyle/>
        <a:p>
          <a:endParaRPr lang="tr-TR"/>
        </a:p>
      </dgm:t>
    </dgm:pt>
    <dgm:pt modelId="{FB5B1856-79A5-4D5B-9247-15C69C38DAB0}">
      <dgm:prSet phldrT="[Metin]"/>
      <dgm:spPr/>
      <dgm:t>
        <a:bodyPr/>
        <a:lstStyle/>
        <a:p>
          <a:r>
            <a:rPr lang="tr-TR" dirty="0" smtClean="0"/>
            <a:t>AKADEMİK BİRİM GERİBİLDİRİM RAPORU, BGBR  </a:t>
          </a:r>
          <a:endParaRPr lang="tr-TR" dirty="0"/>
        </a:p>
      </dgm:t>
    </dgm:pt>
    <dgm:pt modelId="{EF4DF40F-EA6D-4315-A8C8-D581572786F2}" type="parTrans" cxnId="{41DC6D30-D7D0-490B-A2AC-97B5511EB376}">
      <dgm:prSet/>
      <dgm:spPr/>
      <dgm:t>
        <a:bodyPr/>
        <a:lstStyle/>
        <a:p>
          <a:endParaRPr lang="tr-TR"/>
        </a:p>
      </dgm:t>
    </dgm:pt>
    <dgm:pt modelId="{C6CB4EAF-5ACE-4378-915D-3B8B99D700FC}" type="sibTrans" cxnId="{41DC6D30-D7D0-490B-A2AC-97B5511EB376}">
      <dgm:prSet/>
      <dgm:spPr/>
      <dgm:t>
        <a:bodyPr/>
        <a:lstStyle/>
        <a:p>
          <a:endParaRPr lang="tr-TR"/>
        </a:p>
      </dgm:t>
    </dgm:pt>
    <dgm:pt modelId="{B60FD241-D498-48C3-A8EC-97D345334B98}">
      <dgm:prSet phldrT="[Metin]"/>
      <dgm:spPr/>
      <dgm:t>
        <a:bodyPr/>
        <a:lstStyle/>
        <a:p>
          <a:r>
            <a:rPr lang="tr-TR" dirty="0" smtClean="0"/>
            <a:t>AKADEMİK BİRİM İÇ DEĞERLENDİRME RAPORU, BİDR</a:t>
          </a:r>
          <a:endParaRPr lang="tr-TR" dirty="0"/>
        </a:p>
      </dgm:t>
    </dgm:pt>
    <dgm:pt modelId="{11EA7C71-E5D7-45D2-B9B4-B2CFA9A9D2E8}" type="parTrans" cxnId="{94FA45DA-E3A8-4AD8-8C2C-C7DF177035D1}">
      <dgm:prSet/>
      <dgm:spPr/>
      <dgm:t>
        <a:bodyPr/>
        <a:lstStyle/>
        <a:p>
          <a:endParaRPr lang="tr-TR"/>
        </a:p>
      </dgm:t>
    </dgm:pt>
    <dgm:pt modelId="{448BB4E1-77E5-466C-AF0B-24137D90BFEC}" type="sibTrans" cxnId="{94FA45DA-E3A8-4AD8-8C2C-C7DF177035D1}">
      <dgm:prSet/>
      <dgm:spPr/>
      <dgm:t>
        <a:bodyPr/>
        <a:lstStyle/>
        <a:p>
          <a:endParaRPr lang="tr-TR"/>
        </a:p>
      </dgm:t>
    </dgm:pt>
    <dgm:pt modelId="{BC82417A-7797-4565-A12E-4315109A3C87}">
      <dgm:prSet/>
      <dgm:spPr/>
      <dgm:t>
        <a:bodyPr/>
        <a:lstStyle/>
        <a:p>
          <a:r>
            <a:rPr lang="tr-TR" dirty="0" smtClean="0"/>
            <a:t>https://toros.edu.tr/sayfalar/kalite-koordinatorlugu-dokumanlar-ve-belgeler</a:t>
          </a:r>
          <a:endParaRPr lang="tr-TR" dirty="0"/>
        </a:p>
      </dgm:t>
    </dgm:pt>
    <dgm:pt modelId="{028A291E-CBC7-4074-82F2-442854F0BC94}" type="parTrans" cxnId="{62E8E0D7-4664-45B1-BD17-1D2AC84C55C4}">
      <dgm:prSet/>
      <dgm:spPr/>
      <dgm:t>
        <a:bodyPr/>
        <a:lstStyle/>
        <a:p>
          <a:endParaRPr lang="tr-TR"/>
        </a:p>
      </dgm:t>
    </dgm:pt>
    <dgm:pt modelId="{9FB881BB-C157-4F70-8C3F-1A2EA8290F71}" type="sibTrans" cxnId="{62E8E0D7-4664-45B1-BD17-1D2AC84C55C4}">
      <dgm:prSet/>
      <dgm:spPr/>
      <dgm:t>
        <a:bodyPr/>
        <a:lstStyle/>
        <a:p>
          <a:endParaRPr lang="tr-TR"/>
        </a:p>
      </dgm:t>
    </dgm:pt>
    <dgm:pt modelId="{3309686C-F161-449B-95DC-B94396DA36DE}">
      <dgm:prSet/>
      <dgm:spPr/>
      <dgm:t>
        <a:bodyPr/>
        <a:lstStyle/>
        <a:p>
          <a:r>
            <a:rPr lang="tr-TR" dirty="0" smtClean="0"/>
            <a:t>https://toros.edu.tr/sayfalar/kalite-koordinatorlugu-akademik-birim-ic-degerlendirme-raporlari</a:t>
          </a:r>
          <a:endParaRPr lang="tr-TR" dirty="0"/>
        </a:p>
      </dgm:t>
    </dgm:pt>
    <dgm:pt modelId="{5A88A0EF-C6DD-4BE9-9B66-E2A6B7FBD7B0}" type="parTrans" cxnId="{4C28CD0D-510B-4623-BD34-0470D2EE21EF}">
      <dgm:prSet/>
      <dgm:spPr/>
      <dgm:t>
        <a:bodyPr/>
        <a:lstStyle/>
        <a:p>
          <a:endParaRPr lang="tr-TR"/>
        </a:p>
      </dgm:t>
    </dgm:pt>
    <dgm:pt modelId="{3836564E-FD57-4CEC-9FEB-67E5DACC44E6}" type="sibTrans" cxnId="{4C28CD0D-510B-4623-BD34-0470D2EE21EF}">
      <dgm:prSet/>
      <dgm:spPr/>
      <dgm:t>
        <a:bodyPr/>
        <a:lstStyle/>
        <a:p>
          <a:endParaRPr lang="tr-TR"/>
        </a:p>
      </dgm:t>
    </dgm:pt>
    <dgm:pt modelId="{64A36E0D-46BB-45AE-8FC4-3BDCC70182DB}">
      <dgm:prSet/>
      <dgm:spPr/>
      <dgm:t>
        <a:bodyPr/>
        <a:lstStyle/>
        <a:p>
          <a:r>
            <a:rPr lang="tr-TR" dirty="0" smtClean="0"/>
            <a:t>https://toros.edu.tr/sayfalar/kalite-koordinatorlugu-akademik-birim-ic-degerlendirme-raporlari</a:t>
          </a:r>
          <a:endParaRPr lang="tr-TR" dirty="0"/>
        </a:p>
      </dgm:t>
    </dgm:pt>
    <dgm:pt modelId="{64F72A98-D8A9-4CDC-A4D6-8E180D21698B}" type="parTrans" cxnId="{D824A1E8-34B7-45B6-8493-B28A7D22A2DF}">
      <dgm:prSet/>
      <dgm:spPr/>
      <dgm:t>
        <a:bodyPr/>
        <a:lstStyle/>
        <a:p>
          <a:endParaRPr lang="tr-TR"/>
        </a:p>
      </dgm:t>
    </dgm:pt>
    <dgm:pt modelId="{8A4CA7AE-B9F8-4F6D-832F-D1816265A8B0}" type="sibTrans" cxnId="{D824A1E8-34B7-45B6-8493-B28A7D22A2DF}">
      <dgm:prSet/>
      <dgm:spPr/>
      <dgm:t>
        <a:bodyPr/>
        <a:lstStyle/>
        <a:p>
          <a:endParaRPr lang="tr-TR"/>
        </a:p>
      </dgm:t>
    </dgm:pt>
    <dgm:pt modelId="{762AF716-00E8-4DDD-9836-EACE6B68B7E7}" type="pres">
      <dgm:prSet presAssocID="{71DA59AB-A59C-4313-87B0-5FC35793E6E9}" presName="linear" presStyleCnt="0">
        <dgm:presLayoutVars>
          <dgm:dir/>
          <dgm:animLvl val="lvl"/>
          <dgm:resizeHandles val="exact"/>
        </dgm:presLayoutVars>
      </dgm:prSet>
      <dgm:spPr/>
      <dgm:t>
        <a:bodyPr/>
        <a:lstStyle/>
        <a:p>
          <a:endParaRPr lang="tr-TR"/>
        </a:p>
      </dgm:t>
    </dgm:pt>
    <dgm:pt modelId="{E32C9EF6-871D-439A-808F-F9FEFDC75DAA}" type="pres">
      <dgm:prSet presAssocID="{8D9CAF81-8DB7-4A9F-9E72-49EDC55D1FA2}" presName="parentLin" presStyleCnt="0"/>
      <dgm:spPr/>
    </dgm:pt>
    <dgm:pt modelId="{6FF9113B-167A-4C51-9D9C-AA8DF0C51950}" type="pres">
      <dgm:prSet presAssocID="{8D9CAF81-8DB7-4A9F-9E72-49EDC55D1FA2}" presName="parentLeftMargin" presStyleLbl="node1" presStyleIdx="0" presStyleCnt="3"/>
      <dgm:spPr/>
      <dgm:t>
        <a:bodyPr/>
        <a:lstStyle/>
        <a:p>
          <a:endParaRPr lang="tr-TR"/>
        </a:p>
      </dgm:t>
    </dgm:pt>
    <dgm:pt modelId="{50320466-0B46-4196-B978-FA3A5FDB15DA}" type="pres">
      <dgm:prSet presAssocID="{8D9CAF81-8DB7-4A9F-9E72-49EDC55D1FA2}" presName="parentText" presStyleLbl="node1" presStyleIdx="0" presStyleCnt="3">
        <dgm:presLayoutVars>
          <dgm:chMax val="0"/>
          <dgm:bulletEnabled val="1"/>
        </dgm:presLayoutVars>
      </dgm:prSet>
      <dgm:spPr/>
      <dgm:t>
        <a:bodyPr/>
        <a:lstStyle/>
        <a:p>
          <a:endParaRPr lang="tr-TR"/>
        </a:p>
      </dgm:t>
    </dgm:pt>
    <dgm:pt modelId="{03CE94F4-2CE8-4588-A6AC-95E6BD56C4A1}" type="pres">
      <dgm:prSet presAssocID="{8D9CAF81-8DB7-4A9F-9E72-49EDC55D1FA2}" presName="negativeSpace" presStyleCnt="0"/>
      <dgm:spPr/>
    </dgm:pt>
    <dgm:pt modelId="{35886DE6-D700-40A0-87A1-613C55350613}" type="pres">
      <dgm:prSet presAssocID="{8D9CAF81-8DB7-4A9F-9E72-49EDC55D1FA2}" presName="childText" presStyleLbl="conFgAcc1" presStyleIdx="0" presStyleCnt="3">
        <dgm:presLayoutVars>
          <dgm:bulletEnabled val="1"/>
        </dgm:presLayoutVars>
      </dgm:prSet>
      <dgm:spPr/>
      <dgm:t>
        <a:bodyPr/>
        <a:lstStyle/>
        <a:p>
          <a:endParaRPr lang="tr-TR"/>
        </a:p>
      </dgm:t>
    </dgm:pt>
    <dgm:pt modelId="{BD855FA3-4053-49CD-8C3E-16D2492B594D}" type="pres">
      <dgm:prSet presAssocID="{1674C161-0A15-4874-BB0D-55C1A1065A79}" presName="spaceBetweenRectangles" presStyleCnt="0"/>
      <dgm:spPr/>
    </dgm:pt>
    <dgm:pt modelId="{53CA1356-5A9B-42B3-893A-E4577DD94709}" type="pres">
      <dgm:prSet presAssocID="{FB5B1856-79A5-4D5B-9247-15C69C38DAB0}" presName="parentLin" presStyleCnt="0"/>
      <dgm:spPr/>
    </dgm:pt>
    <dgm:pt modelId="{84655CFC-0DEB-4599-9E81-1D5513406DA6}" type="pres">
      <dgm:prSet presAssocID="{FB5B1856-79A5-4D5B-9247-15C69C38DAB0}" presName="parentLeftMargin" presStyleLbl="node1" presStyleIdx="0" presStyleCnt="3"/>
      <dgm:spPr/>
      <dgm:t>
        <a:bodyPr/>
        <a:lstStyle/>
        <a:p>
          <a:endParaRPr lang="tr-TR"/>
        </a:p>
      </dgm:t>
    </dgm:pt>
    <dgm:pt modelId="{22F91C95-C5C9-4A80-BAFF-09DB3FF667CC}" type="pres">
      <dgm:prSet presAssocID="{FB5B1856-79A5-4D5B-9247-15C69C38DAB0}" presName="parentText" presStyleLbl="node1" presStyleIdx="1" presStyleCnt="3">
        <dgm:presLayoutVars>
          <dgm:chMax val="0"/>
          <dgm:bulletEnabled val="1"/>
        </dgm:presLayoutVars>
      </dgm:prSet>
      <dgm:spPr/>
      <dgm:t>
        <a:bodyPr/>
        <a:lstStyle/>
        <a:p>
          <a:endParaRPr lang="tr-TR"/>
        </a:p>
      </dgm:t>
    </dgm:pt>
    <dgm:pt modelId="{76143DBF-2A8B-43BF-85C7-CA04EC8D6B57}" type="pres">
      <dgm:prSet presAssocID="{FB5B1856-79A5-4D5B-9247-15C69C38DAB0}" presName="negativeSpace" presStyleCnt="0"/>
      <dgm:spPr/>
    </dgm:pt>
    <dgm:pt modelId="{64E9B48C-654C-4B91-911E-321F0D7D47D2}" type="pres">
      <dgm:prSet presAssocID="{FB5B1856-79A5-4D5B-9247-15C69C38DAB0}" presName="childText" presStyleLbl="conFgAcc1" presStyleIdx="1" presStyleCnt="3" custLinFactNeighborX="399" custLinFactNeighborY="12095">
        <dgm:presLayoutVars>
          <dgm:bulletEnabled val="1"/>
        </dgm:presLayoutVars>
      </dgm:prSet>
      <dgm:spPr/>
      <dgm:t>
        <a:bodyPr/>
        <a:lstStyle/>
        <a:p>
          <a:endParaRPr lang="tr-TR"/>
        </a:p>
      </dgm:t>
    </dgm:pt>
    <dgm:pt modelId="{5C2E3183-69F9-4B6C-BC43-A136749CDDDA}" type="pres">
      <dgm:prSet presAssocID="{C6CB4EAF-5ACE-4378-915D-3B8B99D700FC}" presName="spaceBetweenRectangles" presStyleCnt="0"/>
      <dgm:spPr/>
    </dgm:pt>
    <dgm:pt modelId="{6F4E4318-2522-45B7-BB6C-C4D124244543}" type="pres">
      <dgm:prSet presAssocID="{B60FD241-D498-48C3-A8EC-97D345334B98}" presName="parentLin" presStyleCnt="0"/>
      <dgm:spPr/>
    </dgm:pt>
    <dgm:pt modelId="{7274C42E-A8F9-4633-B797-59C95ABE485D}" type="pres">
      <dgm:prSet presAssocID="{B60FD241-D498-48C3-A8EC-97D345334B98}" presName="parentLeftMargin" presStyleLbl="node1" presStyleIdx="1" presStyleCnt="3"/>
      <dgm:spPr/>
      <dgm:t>
        <a:bodyPr/>
        <a:lstStyle/>
        <a:p>
          <a:endParaRPr lang="tr-TR"/>
        </a:p>
      </dgm:t>
    </dgm:pt>
    <dgm:pt modelId="{18514AB2-BA8F-48F8-9428-E53228DAFAFF}" type="pres">
      <dgm:prSet presAssocID="{B60FD241-D498-48C3-A8EC-97D345334B98}" presName="parentText" presStyleLbl="node1" presStyleIdx="2" presStyleCnt="3">
        <dgm:presLayoutVars>
          <dgm:chMax val="0"/>
          <dgm:bulletEnabled val="1"/>
        </dgm:presLayoutVars>
      </dgm:prSet>
      <dgm:spPr/>
      <dgm:t>
        <a:bodyPr/>
        <a:lstStyle/>
        <a:p>
          <a:endParaRPr lang="tr-TR"/>
        </a:p>
      </dgm:t>
    </dgm:pt>
    <dgm:pt modelId="{10446F9B-6C58-443E-91BB-25A454E992CA}" type="pres">
      <dgm:prSet presAssocID="{B60FD241-D498-48C3-A8EC-97D345334B98}" presName="negativeSpace" presStyleCnt="0"/>
      <dgm:spPr/>
    </dgm:pt>
    <dgm:pt modelId="{322BF3D4-5DB1-477F-BE48-25409AEE923A}" type="pres">
      <dgm:prSet presAssocID="{B60FD241-D498-48C3-A8EC-97D345334B98}" presName="childText" presStyleLbl="conFgAcc1" presStyleIdx="2" presStyleCnt="3">
        <dgm:presLayoutVars>
          <dgm:bulletEnabled val="1"/>
        </dgm:presLayoutVars>
      </dgm:prSet>
      <dgm:spPr/>
      <dgm:t>
        <a:bodyPr/>
        <a:lstStyle/>
        <a:p>
          <a:endParaRPr lang="tr-TR"/>
        </a:p>
      </dgm:t>
    </dgm:pt>
  </dgm:ptLst>
  <dgm:cxnLst>
    <dgm:cxn modelId="{D824A1E8-34B7-45B6-8493-B28A7D22A2DF}" srcId="{B60FD241-D498-48C3-A8EC-97D345334B98}" destId="{64A36E0D-46BB-45AE-8FC4-3BDCC70182DB}" srcOrd="0" destOrd="0" parTransId="{64F72A98-D8A9-4CDC-A4D6-8E180D21698B}" sibTransId="{8A4CA7AE-B9F8-4F6D-832F-D1816265A8B0}"/>
    <dgm:cxn modelId="{F922B5A0-967C-4AD0-BC0D-6707CCE2A643}" type="presOf" srcId="{B60FD241-D498-48C3-A8EC-97D345334B98}" destId="{7274C42E-A8F9-4633-B797-59C95ABE485D}" srcOrd="0" destOrd="0" presId="urn:microsoft.com/office/officeart/2005/8/layout/list1"/>
    <dgm:cxn modelId="{5AD798AD-E77F-4293-8E15-A02781EF5F8D}" type="presOf" srcId="{B60FD241-D498-48C3-A8EC-97D345334B98}" destId="{18514AB2-BA8F-48F8-9428-E53228DAFAFF}" srcOrd="1" destOrd="0" presId="urn:microsoft.com/office/officeart/2005/8/layout/list1"/>
    <dgm:cxn modelId="{35C9232F-2EB2-4BA3-B00D-7A14D66021FF}" type="presOf" srcId="{71DA59AB-A59C-4313-87B0-5FC35793E6E9}" destId="{762AF716-00E8-4DDD-9836-EACE6B68B7E7}" srcOrd="0" destOrd="0" presId="urn:microsoft.com/office/officeart/2005/8/layout/list1"/>
    <dgm:cxn modelId="{48DB8FD7-8CF7-4FF2-927E-C2FE05CA2476}" type="presOf" srcId="{BC82417A-7797-4565-A12E-4315109A3C87}" destId="{35886DE6-D700-40A0-87A1-613C55350613}" srcOrd="0" destOrd="0" presId="urn:microsoft.com/office/officeart/2005/8/layout/list1"/>
    <dgm:cxn modelId="{4C28CD0D-510B-4623-BD34-0470D2EE21EF}" srcId="{FB5B1856-79A5-4D5B-9247-15C69C38DAB0}" destId="{3309686C-F161-449B-95DC-B94396DA36DE}" srcOrd="0" destOrd="0" parTransId="{5A88A0EF-C6DD-4BE9-9B66-E2A6B7FBD7B0}" sibTransId="{3836564E-FD57-4CEC-9FEB-67E5DACC44E6}"/>
    <dgm:cxn modelId="{41DC6D30-D7D0-490B-A2AC-97B5511EB376}" srcId="{71DA59AB-A59C-4313-87B0-5FC35793E6E9}" destId="{FB5B1856-79A5-4D5B-9247-15C69C38DAB0}" srcOrd="1" destOrd="0" parTransId="{EF4DF40F-EA6D-4315-A8C8-D581572786F2}" sibTransId="{C6CB4EAF-5ACE-4378-915D-3B8B99D700FC}"/>
    <dgm:cxn modelId="{434BC3AC-533B-40BE-9A60-0B6C94E6E418}" type="presOf" srcId="{FB5B1856-79A5-4D5B-9247-15C69C38DAB0}" destId="{22F91C95-C5C9-4A80-BAFF-09DB3FF667CC}" srcOrd="1" destOrd="0" presId="urn:microsoft.com/office/officeart/2005/8/layout/list1"/>
    <dgm:cxn modelId="{6F9FB16F-CC33-4E8D-BB56-0FFD08888965}" type="presOf" srcId="{8D9CAF81-8DB7-4A9F-9E72-49EDC55D1FA2}" destId="{6FF9113B-167A-4C51-9D9C-AA8DF0C51950}" srcOrd="0" destOrd="0" presId="urn:microsoft.com/office/officeart/2005/8/layout/list1"/>
    <dgm:cxn modelId="{94FA45DA-E3A8-4AD8-8C2C-C7DF177035D1}" srcId="{71DA59AB-A59C-4313-87B0-5FC35793E6E9}" destId="{B60FD241-D498-48C3-A8EC-97D345334B98}" srcOrd="2" destOrd="0" parTransId="{11EA7C71-E5D7-45D2-B9B4-B2CFA9A9D2E8}" sibTransId="{448BB4E1-77E5-466C-AF0B-24137D90BFEC}"/>
    <dgm:cxn modelId="{788B185F-101F-4360-AD6A-C524BF688885}" type="presOf" srcId="{FB5B1856-79A5-4D5B-9247-15C69C38DAB0}" destId="{84655CFC-0DEB-4599-9E81-1D5513406DA6}" srcOrd="0" destOrd="0" presId="urn:microsoft.com/office/officeart/2005/8/layout/list1"/>
    <dgm:cxn modelId="{4B43EC67-16FB-44AF-B67E-D918F82EC1AF}" type="presOf" srcId="{64A36E0D-46BB-45AE-8FC4-3BDCC70182DB}" destId="{322BF3D4-5DB1-477F-BE48-25409AEE923A}" srcOrd="0" destOrd="0" presId="urn:microsoft.com/office/officeart/2005/8/layout/list1"/>
    <dgm:cxn modelId="{89151A42-919F-427D-B598-06E1D2B45B51}" srcId="{71DA59AB-A59C-4313-87B0-5FC35793E6E9}" destId="{8D9CAF81-8DB7-4A9F-9E72-49EDC55D1FA2}" srcOrd="0" destOrd="0" parTransId="{9E82DD92-C6C0-4908-B6F8-6B8BA5CA3458}" sibTransId="{1674C161-0A15-4874-BB0D-55C1A1065A79}"/>
    <dgm:cxn modelId="{BD0A6AAB-C5C2-4CE2-ABF6-2ACCC4BAC465}" type="presOf" srcId="{8D9CAF81-8DB7-4A9F-9E72-49EDC55D1FA2}" destId="{50320466-0B46-4196-B978-FA3A5FDB15DA}" srcOrd="1" destOrd="0" presId="urn:microsoft.com/office/officeart/2005/8/layout/list1"/>
    <dgm:cxn modelId="{62E8E0D7-4664-45B1-BD17-1D2AC84C55C4}" srcId="{8D9CAF81-8DB7-4A9F-9E72-49EDC55D1FA2}" destId="{BC82417A-7797-4565-A12E-4315109A3C87}" srcOrd="0" destOrd="0" parTransId="{028A291E-CBC7-4074-82F2-442854F0BC94}" sibTransId="{9FB881BB-C157-4F70-8C3F-1A2EA8290F71}"/>
    <dgm:cxn modelId="{B1B3840F-D88D-490D-BFF8-A424ADE10FB6}" type="presOf" srcId="{3309686C-F161-449B-95DC-B94396DA36DE}" destId="{64E9B48C-654C-4B91-911E-321F0D7D47D2}" srcOrd="0" destOrd="0" presId="urn:microsoft.com/office/officeart/2005/8/layout/list1"/>
    <dgm:cxn modelId="{8D73DECF-E8CF-4807-A573-CEAF5525A238}" type="presParOf" srcId="{762AF716-00E8-4DDD-9836-EACE6B68B7E7}" destId="{E32C9EF6-871D-439A-808F-F9FEFDC75DAA}" srcOrd="0" destOrd="0" presId="urn:microsoft.com/office/officeart/2005/8/layout/list1"/>
    <dgm:cxn modelId="{8E5A7834-449E-4C7D-9008-4037185FDB42}" type="presParOf" srcId="{E32C9EF6-871D-439A-808F-F9FEFDC75DAA}" destId="{6FF9113B-167A-4C51-9D9C-AA8DF0C51950}" srcOrd="0" destOrd="0" presId="urn:microsoft.com/office/officeart/2005/8/layout/list1"/>
    <dgm:cxn modelId="{87CA7BD3-1CD0-45B6-9490-F5C530B36548}" type="presParOf" srcId="{E32C9EF6-871D-439A-808F-F9FEFDC75DAA}" destId="{50320466-0B46-4196-B978-FA3A5FDB15DA}" srcOrd="1" destOrd="0" presId="urn:microsoft.com/office/officeart/2005/8/layout/list1"/>
    <dgm:cxn modelId="{45CF3CEF-C302-410C-9BA8-8D1D8F9AF77A}" type="presParOf" srcId="{762AF716-00E8-4DDD-9836-EACE6B68B7E7}" destId="{03CE94F4-2CE8-4588-A6AC-95E6BD56C4A1}" srcOrd="1" destOrd="0" presId="urn:microsoft.com/office/officeart/2005/8/layout/list1"/>
    <dgm:cxn modelId="{62C71DD2-0A5D-4F7A-A4FA-41549D7D2973}" type="presParOf" srcId="{762AF716-00E8-4DDD-9836-EACE6B68B7E7}" destId="{35886DE6-D700-40A0-87A1-613C55350613}" srcOrd="2" destOrd="0" presId="urn:microsoft.com/office/officeart/2005/8/layout/list1"/>
    <dgm:cxn modelId="{63761D84-EE88-4D7C-BA22-4681C000E2C5}" type="presParOf" srcId="{762AF716-00E8-4DDD-9836-EACE6B68B7E7}" destId="{BD855FA3-4053-49CD-8C3E-16D2492B594D}" srcOrd="3" destOrd="0" presId="urn:microsoft.com/office/officeart/2005/8/layout/list1"/>
    <dgm:cxn modelId="{0EB1DE13-BA44-4BDF-996B-B1F88E7EDDBA}" type="presParOf" srcId="{762AF716-00E8-4DDD-9836-EACE6B68B7E7}" destId="{53CA1356-5A9B-42B3-893A-E4577DD94709}" srcOrd="4" destOrd="0" presId="urn:microsoft.com/office/officeart/2005/8/layout/list1"/>
    <dgm:cxn modelId="{E6BA6432-5B41-459E-8730-8302FCC31A6E}" type="presParOf" srcId="{53CA1356-5A9B-42B3-893A-E4577DD94709}" destId="{84655CFC-0DEB-4599-9E81-1D5513406DA6}" srcOrd="0" destOrd="0" presId="urn:microsoft.com/office/officeart/2005/8/layout/list1"/>
    <dgm:cxn modelId="{B3F4524A-F7B5-4449-8D77-0A57B330C3F8}" type="presParOf" srcId="{53CA1356-5A9B-42B3-893A-E4577DD94709}" destId="{22F91C95-C5C9-4A80-BAFF-09DB3FF667CC}" srcOrd="1" destOrd="0" presId="urn:microsoft.com/office/officeart/2005/8/layout/list1"/>
    <dgm:cxn modelId="{A21CE167-3041-4871-B44B-A328E05E6ADA}" type="presParOf" srcId="{762AF716-00E8-4DDD-9836-EACE6B68B7E7}" destId="{76143DBF-2A8B-43BF-85C7-CA04EC8D6B57}" srcOrd="5" destOrd="0" presId="urn:microsoft.com/office/officeart/2005/8/layout/list1"/>
    <dgm:cxn modelId="{1F65AC65-1FF1-4EF8-BB4D-1F75660983B8}" type="presParOf" srcId="{762AF716-00E8-4DDD-9836-EACE6B68B7E7}" destId="{64E9B48C-654C-4B91-911E-321F0D7D47D2}" srcOrd="6" destOrd="0" presId="urn:microsoft.com/office/officeart/2005/8/layout/list1"/>
    <dgm:cxn modelId="{775C2226-4530-4A7A-872E-4EF6D6CFBECA}" type="presParOf" srcId="{762AF716-00E8-4DDD-9836-EACE6B68B7E7}" destId="{5C2E3183-69F9-4B6C-BC43-A136749CDDDA}" srcOrd="7" destOrd="0" presId="urn:microsoft.com/office/officeart/2005/8/layout/list1"/>
    <dgm:cxn modelId="{7E253D1B-696D-476F-9DE5-CE274FDF2507}" type="presParOf" srcId="{762AF716-00E8-4DDD-9836-EACE6B68B7E7}" destId="{6F4E4318-2522-45B7-BB6C-C4D124244543}" srcOrd="8" destOrd="0" presId="urn:microsoft.com/office/officeart/2005/8/layout/list1"/>
    <dgm:cxn modelId="{FE1A4426-777D-4EAC-BECC-5F75260E55E7}" type="presParOf" srcId="{6F4E4318-2522-45B7-BB6C-C4D124244543}" destId="{7274C42E-A8F9-4633-B797-59C95ABE485D}" srcOrd="0" destOrd="0" presId="urn:microsoft.com/office/officeart/2005/8/layout/list1"/>
    <dgm:cxn modelId="{5768B510-E9FF-422D-8D79-EA893A5E661A}" type="presParOf" srcId="{6F4E4318-2522-45B7-BB6C-C4D124244543}" destId="{18514AB2-BA8F-48F8-9428-E53228DAFAFF}" srcOrd="1" destOrd="0" presId="urn:microsoft.com/office/officeart/2005/8/layout/list1"/>
    <dgm:cxn modelId="{9526BCF3-E546-4A4E-9408-69833882C604}" type="presParOf" srcId="{762AF716-00E8-4DDD-9836-EACE6B68B7E7}" destId="{10446F9B-6C58-443E-91BB-25A454E992CA}" srcOrd="9" destOrd="0" presId="urn:microsoft.com/office/officeart/2005/8/layout/list1"/>
    <dgm:cxn modelId="{56EDE775-34F7-4480-90C5-8E53F201263B}" type="presParOf" srcId="{762AF716-00E8-4DDD-9836-EACE6B68B7E7}" destId="{322BF3D4-5DB1-477F-BE48-25409AEE923A}"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886DE6-D700-40A0-87A1-613C55350613}">
      <dsp:nvSpPr>
        <dsp:cNvPr id="0" name=""/>
        <dsp:cNvSpPr/>
      </dsp:nvSpPr>
      <dsp:spPr>
        <a:xfrm>
          <a:off x="0" y="333996"/>
          <a:ext cx="9816011" cy="93555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1832" tIns="458216" rIns="761832" bIns="156464" numCol="1" spcCol="1270" anchor="t" anchorCtr="0">
          <a:noAutofit/>
        </a:bodyPr>
        <a:lstStyle/>
        <a:p>
          <a:pPr marL="228600" lvl="1" indent="-228600" algn="l" defTabSz="977900">
            <a:lnSpc>
              <a:spcPct val="90000"/>
            </a:lnSpc>
            <a:spcBef>
              <a:spcPct val="0"/>
            </a:spcBef>
            <a:spcAft>
              <a:spcPct val="15000"/>
            </a:spcAft>
            <a:buChar char="••"/>
          </a:pPr>
          <a:r>
            <a:rPr lang="tr-TR" sz="2200" kern="1200" dirty="0" smtClean="0"/>
            <a:t>45 Dakika</a:t>
          </a:r>
          <a:endParaRPr lang="tr-TR" sz="2200" kern="1200" dirty="0"/>
        </a:p>
      </dsp:txBody>
      <dsp:txXfrm>
        <a:off x="0" y="333996"/>
        <a:ext cx="9816011" cy="935550"/>
      </dsp:txXfrm>
    </dsp:sp>
    <dsp:sp modelId="{50320466-0B46-4196-B978-FA3A5FDB15DA}">
      <dsp:nvSpPr>
        <dsp:cNvPr id="0" name=""/>
        <dsp:cNvSpPr/>
      </dsp:nvSpPr>
      <dsp:spPr>
        <a:xfrm>
          <a:off x="490800" y="9276"/>
          <a:ext cx="6871207" cy="6494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9715" tIns="0" rIns="259715" bIns="0" numCol="1" spcCol="1270" anchor="ctr" anchorCtr="0">
          <a:noAutofit/>
        </a:bodyPr>
        <a:lstStyle/>
        <a:p>
          <a:pPr lvl="0" algn="l" defTabSz="977900">
            <a:lnSpc>
              <a:spcPct val="90000"/>
            </a:lnSpc>
            <a:spcBef>
              <a:spcPct val="0"/>
            </a:spcBef>
            <a:spcAft>
              <a:spcPct val="35000"/>
            </a:spcAft>
          </a:pPr>
          <a:r>
            <a:rPr lang="tr-TR" sz="2200" kern="1200" dirty="0" smtClean="0"/>
            <a:t>BİRİM İÇ DEĞERLENDİRME RAPORU HAKKINDA SUNUM</a:t>
          </a:r>
          <a:endParaRPr lang="tr-TR" sz="2200" kern="1200" dirty="0"/>
        </a:p>
      </dsp:txBody>
      <dsp:txXfrm>
        <a:off x="522503" y="40979"/>
        <a:ext cx="6807801" cy="586034"/>
      </dsp:txXfrm>
    </dsp:sp>
    <dsp:sp modelId="{64E9B48C-654C-4B91-911E-321F0D7D47D2}">
      <dsp:nvSpPr>
        <dsp:cNvPr id="0" name=""/>
        <dsp:cNvSpPr/>
      </dsp:nvSpPr>
      <dsp:spPr>
        <a:xfrm>
          <a:off x="0" y="1713067"/>
          <a:ext cx="9816011" cy="93555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1832" tIns="458216" rIns="761832" bIns="156464" numCol="1" spcCol="1270" anchor="t" anchorCtr="0">
          <a:noAutofit/>
        </a:bodyPr>
        <a:lstStyle/>
        <a:p>
          <a:pPr marL="228600" lvl="1" indent="-228600" algn="l" defTabSz="977900">
            <a:lnSpc>
              <a:spcPct val="90000"/>
            </a:lnSpc>
            <a:spcBef>
              <a:spcPct val="0"/>
            </a:spcBef>
            <a:spcAft>
              <a:spcPct val="15000"/>
            </a:spcAft>
            <a:buChar char="••"/>
          </a:pPr>
          <a:r>
            <a:rPr lang="tr-TR" sz="2200" kern="1200" dirty="0" smtClean="0"/>
            <a:t>30 dakika</a:t>
          </a:r>
          <a:endParaRPr lang="tr-TR" sz="2200" kern="1200" dirty="0"/>
        </a:p>
      </dsp:txBody>
      <dsp:txXfrm>
        <a:off x="0" y="1713067"/>
        <a:ext cx="9816011" cy="935550"/>
      </dsp:txXfrm>
    </dsp:sp>
    <dsp:sp modelId="{22F91C95-C5C9-4A80-BAFF-09DB3FF667CC}">
      <dsp:nvSpPr>
        <dsp:cNvPr id="0" name=""/>
        <dsp:cNvSpPr/>
      </dsp:nvSpPr>
      <dsp:spPr>
        <a:xfrm>
          <a:off x="490800" y="1388347"/>
          <a:ext cx="6871207" cy="64944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9715" tIns="0" rIns="259715" bIns="0" numCol="1" spcCol="1270" anchor="ctr" anchorCtr="0">
          <a:noAutofit/>
        </a:bodyPr>
        <a:lstStyle/>
        <a:p>
          <a:pPr lvl="0" algn="l" defTabSz="977900">
            <a:lnSpc>
              <a:spcPct val="90000"/>
            </a:lnSpc>
            <a:spcBef>
              <a:spcPct val="0"/>
            </a:spcBef>
            <a:spcAft>
              <a:spcPct val="35000"/>
            </a:spcAft>
          </a:pPr>
          <a:r>
            <a:rPr lang="tr-TR" sz="2200" kern="1200" dirty="0" smtClean="0"/>
            <a:t>TAKIM TARTIŞMA MASALARI</a:t>
          </a:r>
          <a:endParaRPr lang="tr-TR" sz="2200" kern="1200" dirty="0"/>
        </a:p>
      </dsp:txBody>
      <dsp:txXfrm>
        <a:off x="522503" y="1420050"/>
        <a:ext cx="6807801" cy="586034"/>
      </dsp:txXfrm>
    </dsp:sp>
    <dsp:sp modelId="{322BF3D4-5DB1-477F-BE48-25409AEE923A}">
      <dsp:nvSpPr>
        <dsp:cNvPr id="0" name=""/>
        <dsp:cNvSpPr/>
      </dsp:nvSpPr>
      <dsp:spPr>
        <a:xfrm>
          <a:off x="0" y="3092137"/>
          <a:ext cx="9816011" cy="93555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1832" tIns="458216" rIns="761832" bIns="156464" numCol="1" spcCol="1270" anchor="t" anchorCtr="0">
          <a:noAutofit/>
        </a:bodyPr>
        <a:lstStyle/>
        <a:p>
          <a:pPr marL="228600" lvl="1" indent="-228600" algn="l" defTabSz="977900">
            <a:lnSpc>
              <a:spcPct val="90000"/>
            </a:lnSpc>
            <a:spcBef>
              <a:spcPct val="0"/>
            </a:spcBef>
            <a:spcAft>
              <a:spcPct val="15000"/>
            </a:spcAft>
            <a:buChar char="••"/>
          </a:pPr>
          <a:r>
            <a:rPr lang="tr-TR" sz="2200" kern="1200" dirty="0" smtClean="0"/>
            <a:t>30 dakika</a:t>
          </a:r>
          <a:endParaRPr lang="tr-TR" sz="2200" kern="1200" dirty="0"/>
        </a:p>
      </dsp:txBody>
      <dsp:txXfrm>
        <a:off x="0" y="3092137"/>
        <a:ext cx="9816011" cy="935550"/>
      </dsp:txXfrm>
    </dsp:sp>
    <dsp:sp modelId="{18514AB2-BA8F-48F8-9428-E53228DAFAFF}">
      <dsp:nvSpPr>
        <dsp:cNvPr id="0" name=""/>
        <dsp:cNvSpPr/>
      </dsp:nvSpPr>
      <dsp:spPr>
        <a:xfrm>
          <a:off x="490800" y="2767417"/>
          <a:ext cx="6871207" cy="64944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9715" tIns="0" rIns="259715" bIns="0" numCol="1" spcCol="1270" anchor="ctr" anchorCtr="0">
          <a:noAutofit/>
        </a:bodyPr>
        <a:lstStyle/>
        <a:p>
          <a:pPr lvl="0" algn="l" defTabSz="977900">
            <a:lnSpc>
              <a:spcPct val="90000"/>
            </a:lnSpc>
            <a:spcBef>
              <a:spcPct val="0"/>
            </a:spcBef>
            <a:spcAft>
              <a:spcPct val="35000"/>
            </a:spcAft>
          </a:pPr>
          <a:r>
            <a:rPr lang="tr-TR" sz="2200" kern="1200" dirty="0" smtClean="0"/>
            <a:t>TAKIM SÖZCÜLERİNİN SUNUMU</a:t>
          </a:r>
          <a:endParaRPr lang="tr-TR" sz="2200" kern="1200" dirty="0"/>
        </a:p>
      </dsp:txBody>
      <dsp:txXfrm>
        <a:off x="522503" y="2799120"/>
        <a:ext cx="6807801" cy="5860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01CE8B-809F-4D00-A722-BC3B9ECA44F6}">
      <dsp:nvSpPr>
        <dsp:cNvPr id="0" name=""/>
        <dsp:cNvSpPr/>
      </dsp:nvSpPr>
      <dsp:spPr>
        <a:xfrm>
          <a:off x="2195056" y="477508"/>
          <a:ext cx="4551680" cy="4551680"/>
        </a:xfrm>
        <a:prstGeom prst="pie">
          <a:avLst>
            <a:gd name="adj1" fmla="val 16200000"/>
            <a:gd name="adj2" fmla="val 540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2266950">
            <a:lnSpc>
              <a:spcPct val="90000"/>
            </a:lnSpc>
            <a:spcBef>
              <a:spcPct val="0"/>
            </a:spcBef>
            <a:spcAft>
              <a:spcPct val="35000"/>
            </a:spcAft>
          </a:pPr>
          <a:r>
            <a:rPr lang="tr-TR" sz="5100" kern="1200" dirty="0" smtClean="0"/>
            <a:t>BGBR</a:t>
          </a:r>
          <a:endParaRPr lang="tr-TR" sz="5100" kern="1200" dirty="0"/>
        </a:p>
      </dsp:txBody>
      <dsp:txXfrm>
        <a:off x="4470896" y="1154841"/>
        <a:ext cx="1598506" cy="3197013"/>
      </dsp:txXfrm>
    </dsp:sp>
    <dsp:sp modelId="{0C9CAFC6-4F03-4D69-971F-18D04533E323}">
      <dsp:nvSpPr>
        <dsp:cNvPr id="0" name=""/>
        <dsp:cNvSpPr/>
      </dsp:nvSpPr>
      <dsp:spPr>
        <a:xfrm>
          <a:off x="1733973" y="433493"/>
          <a:ext cx="4551680" cy="4551680"/>
        </a:xfrm>
        <a:prstGeom prst="pie">
          <a:avLst>
            <a:gd name="adj1" fmla="val 5400000"/>
            <a:gd name="adj2" fmla="val 162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2266950">
            <a:lnSpc>
              <a:spcPct val="90000"/>
            </a:lnSpc>
            <a:spcBef>
              <a:spcPct val="0"/>
            </a:spcBef>
            <a:spcAft>
              <a:spcPct val="35000"/>
            </a:spcAft>
          </a:pPr>
          <a:r>
            <a:rPr lang="tr-TR" sz="5100" kern="1200" dirty="0" smtClean="0"/>
            <a:t>BİDR</a:t>
          </a:r>
          <a:endParaRPr lang="tr-TR" sz="5100" kern="1200" dirty="0"/>
        </a:p>
      </dsp:txBody>
      <dsp:txXfrm>
        <a:off x="2384213" y="1110826"/>
        <a:ext cx="1598506" cy="31970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CADAC9-E190-4954-BEFA-E9EB3A3E5AEB}">
      <dsp:nvSpPr>
        <dsp:cNvPr id="0" name=""/>
        <dsp:cNvSpPr/>
      </dsp:nvSpPr>
      <dsp:spPr>
        <a:xfrm>
          <a:off x="1183502" y="221916"/>
          <a:ext cx="2048147" cy="2048458"/>
        </a:xfrm>
        <a:prstGeom prst="circularArrow">
          <a:avLst>
            <a:gd name="adj1" fmla="val 10980"/>
            <a:gd name="adj2" fmla="val 1142322"/>
            <a:gd name="adj3" fmla="val 4500000"/>
            <a:gd name="adj4" fmla="val 10800000"/>
            <a:gd name="adj5" fmla="val 125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3614C4-EB4F-43D9-B95D-FE5595A177CC}">
      <dsp:nvSpPr>
        <dsp:cNvPr id="0" name=""/>
        <dsp:cNvSpPr/>
      </dsp:nvSpPr>
      <dsp:spPr>
        <a:xfrm>
          <a:off x="1636210" y="961471"/>
          <a:ext cx="1138116" cy="568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dirty="0" smtClean="0"/>
            <a:t>Yönetim</a:t>
          </a:r>
          <a:endParaRPr lang="tr-TR" sz="1900" kern="1200" dirty="0"/>
        </a:p>
      </dsp:txBody>
      <dsp:txXfrm>
        <a:off x="1636210" y="961471"/>
        <a:ext cx="1138116" cy="568921"/>
      </dsp:txXfrm>
    </dsp:sp>
    <dsp:sp modelId="{1C41B975-5AC6-4FEA-8321-B78250C6BF6E}">
      <dsp:nvSpPr>
        <dsp:cNvPr id="0" name=""/>
        <dsp:cNvSpPr/>
      </dsp:nvSpPr>
      <dsp:spPr>
        <a:xfrm>
          <a:off x="614636" y="1398907"/>
          <a:ext cx="2048147" cy="2048458"/>
        </a:xfrm>
        <a:prstGeom prst="leftCircularArrow">
          <a:avLst>
            <a:gd name="adj1" fmla="val 10980"/>
            <a:gd name="adj2" fmla="val 1142322"/>
            <a:gd name="adj3" fmla="val 6300000"/>
            <a:gd name="adj4" fmla="val 18900000"/>
            <a:gd name="adj5" fmla="val 125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F5BD59-FE0D-420A-BE41-C5A7E26D92D3}">
      <dsp:nvSpPr>
        <dsp:cNvPr id="0" name=""/>
        <dsp:cNvSpPr/>
      </dsp:nvSpPr>
      <dsp:spPr>
        <a:xfrm>
          <a:off x="1042775" y="2145271"/>
          <a:ext cx="1191869" cy="568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dirty="0" smtClean="0"/>
            <a:t>Kalite Komisyonu</a:t>
          </a:r>
          <a:endParaRPr lang="tr-TR" sz="1900" kern="1200" dirty="0"/>
        </a:p>
      </dsp:txBody>
      <dsp:txXfrm>
        <a:off x="1042775" y="2145271"/>
        <a:ext cx="1191869" cy="568921"/>
      </dsp:txXfrm>
    </dsp:sp>
    <dsp:sp modelId="{137F0D7D-AAA9-42C7-BC8C-4FE461A0F65E}">
      <dsp:nvSpPr>
        <dsp:cNvPr id="0" name=""/>
        <dsp:cNvSpPr/>
      </dsp:nvSpPr>
      <dsp:spPr>
        <a:xfrm>
          <a:off x="1329276" y="2716746"/>
          <a:ext cx="1759675" cy="1760381"/>
        </a:xfrm>
        <a:prstGeom prst="blockArc">
          <a:avLst>
            <a:gd name="adj1" fmla="val 13500000"/>
            <a:gd name="adj2" fmla="val 10800000"/>
            <a:gd name="adj3" fmla="val 12740"/>
          </a:avLst>
        </a:prstGeom>
        <a:blipFill rotWithShape="0">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6FC367-3824-4775-A4C7-5B9146938FF0}">
      <dsp:nvSpPr>
        <dsp:cNvPr id="0" name=""/>
        <dsp:cNvSpPr/>
      </dsp:nvSpPr>
      <dsp:spPr>
        <a:xfrm>
          <a:off x="1638902" y="3330773"/>
          <a:ext cx="1138116" cy="568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dirty="0" smtClean="0"/>
            <a:t>Paydaşlar</a:t>
          </a:r>
          <a:endParaRPr lang="tr-TR" sz="1900" kern="1200" dirty="0"/>
        </a:p>
      </dsp:txBody>
      <dsp:txXfrm>
        <a:off x="1638902" y="3330773"/>
        <a:ext cx="1138116" cy="56892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886DE6-D700-40A0-87A1-613C55350613}">
      <dsp:nvSpPr>
        <dsp:cNvPr id="0" name=""/>
        <dsp:cNvSpPr/>
      </dsp:nvSpPr>
      <dsp:spPr>
        <a:xfrm>
          <a:off x="0" y="345381"/>
          <a:ext cx="9816011" cy="8505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1832" tIns="416560" rIns="761832" bIns="142240" numCol="1" spcCol="1270" anchor="t" anchorCtr="0">
          <a:noAutofit/>
        </a:bodyPr>
        <a:lstStyle/>
        <a:p>
          <a:pPr marL="228600" lvl="1" indent="-228600" algn="l" defTabSz="889000">
            <a:lnSpc>
              <a:spcPct val="90000"/>
            </a:lnSpc>
            <a:spcBef>
              <a:spcPct val="0"/>
            </a:spcBef>
            <a:spcAft>
              <a:spcPct val="15000"/>
            </a:spcAft>
            <a:buChar char="••"/>
          </a:pPr>
          <a:r>
            <a:rPr lang="tr-TR" sz="2000" kern="1200" dirty="0" smtClean="0"/>
            <a:t>https://toros.edu.tr/sayfalar/kalite-koordinatorlugu-dokumanlar-ve-belgeler</a:t>
          </a:r>
          <a:endParaRPr lang="tr-TR" sz="2000" kern="1200" dirty="0"/>
        </a:p>
      </dsp:txBody>
      <dsp:txXfrm>
        <a:off x="0" y="345381"/>
        <a:ext cx="9816011" cy="850500"/>
      </dsp:txXfrm>
    </dsp:sp>
    <dsp:sp modelId="{50320466-0B46-4196-B978-FA3A5FDB15DA}">
      <dsp:nvSpPr>
        <dsp:cNvPr id="0" name=""/>
        <dsp:cNvSpPr/>
      </dsp:nvSpPr>
      <dsp:spPr>
        <a:xfrm>
          <a:off x="490800" y="50181"/>
          <a:ext cx="6871207" cy="5904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9715" tIns="0" rIns="259715" bIns="0" numCol="1" spcCol="1270" anchor="ctr" anchorCtr="0">
          <a:noAutofit/>
        </a:bodyPr>
        <a:lstStyle/>
        <a:p>
          <a:pPr lvl="0" algn="l" defTabSz="889000">
            <a:lnSpc>
              <a:spcPct val="90000"/>
            </a:lnSpc>
            <a:spcBef>
              <a:spcPct val="0"/>
            </a:spcBef>
            <a:spcAft>
              <a:spcPct val="35000"/>
            </a:spcAft>
          </a:pPr>
          <a:r>
            <a:rPr lang="tr-TR" sz="2000" kern="1200" dirty="0" smtClean="0"/>
            <a:t>BİRİM İÇ DEĞERLENDİRME RAPORU, BİDR REHBERİ</a:t>
          </a:r>
          <a:endParaRPr lang="tr-TR" sz="2000" kern="1200" dirty="0"/>
        </a:p>
      </dsp:txBody>
      <dsp:txXfrm>
        <a:off x="519621" y="79002"/>
        <a:ext cx="6813565" cy="532758"/>
      </dsp:txXfrm>
    </dsp:sp>
    <dsp:sp modelId="{64E9B48C-654C-4B91-911E-321F0D7D47D2}">
      <dsp:nvSpPr>
        <dsp:cNvPr id="0" name=""/>
        <dsp:cNvSpPr/>
      </dsp:nvSpPr>
      <dsp:spPr>
        <a:xfrm>
          <a:off x="0" y="1612144"/>
          <a:ext cx="9816011" cy="8505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1832" tIns="416560" rIns="761832" bIns="142240" numCol="1" spcCol="1270" anchor="t" anchorCtr="0">
          <a:noAutofit/>
        </a:bodyPr>
        <a:lstStyle/>
        <a:p>
          <a:pPr marL="228600" lvl="1" indent="-228600" algn="l" defTabSz="889000">
            <a:lnSpc>
              <a:spcPct val="90000"/>
            </a:lnSpc>
            <a:spcBef>
              <a:spcPct val="0"/>
            </a:spcBef>
            <a:spcAft>
              <a:spcPct val="15000"/>
            </a:spcAft>
            <a:buChar char="••"/>
          </a:pPr>
          <a:r>
            <a:rPr lang="tr-TR" sz="2000" kern="1200" dirty="0" smtClean="0"/>
            <a:t>https://toros.edu.tr/sayfalar/kalite-koordinatorlugu-dokumanlar-ve-belgeler</a:t>
          </a:r>
          <a:endParaRPr lang="tr-TR" sz="2000" kern="1200" dirty="0"/>
        </a:p>
      </dsp:txBody>
      <dsp:txXfrm>
        <a:off x="0" y="1612144"/>
        <a:ext cx="9816011" cy="850500"/>
      </dsp:txXfrm>
    </dsp:sp>
    <dsp:sp modelId="{22F91C95-C5C9-4A80-BAFF-09DB3FF667CC}">
      <dsp:nvSpPr>
        <dsp:cNvPr id="0" name=""/>
        <dsp:cNvSpPr/>
      </dsp:nvSpPr>
      <dsp:spPr>
        <a:xfrm>
          <a:off x="490800" y="1303881"/>
          <a:ext cx="6871207" cy="59040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9715" tIns="0" rIns="259715" bIns="0" numCol="1" spcCol="1270" anchor="ctr" anchorCtr="0">
          <a:noAutofit/>
        </a:bodyPr>
        <a:lstStyle/>
        <a:p>
          <a:pPr lvl="0" algn="l" defTabSz="889000">
            <a:lnSpc>
              <a:spcPct val="90000"/>
            </a:lnSpc>
            <a:spcBef>
              <a:spcPct val="0"/>
            </a:spcBef>
            <a:spcAft>
              <a:spcPct val="35000"/>
            </a:spcAft>
          </a:pPr>
          <a:r>
            <a:rPr lang="tr-TR" sz="2000" kern="1200" dirty="0" smtClean="0"/>
            <a:t>BİRİM GERİBİLDİRİM RAPORU, BGBR REHBERİ</a:t>
          </a:r>
          <a:endParaRPr lang="tr-TR" sz="2000" kern="1200" dirty="0"/>
        </a:p>
      </dsp:txBody>
      <dsp:txXfrm>
        <a:off x="519621" y="1332702"/>
        <a:ext cx="6813565" cy="532758"/>
      </dsp:txXfrm>
    </dsp:sp>
    <dsp:sp modelId="{322BF3D4-5DB1-477F-BE48-25409AEE923A}">
      <dsp:nvSpPr>
        <dsp:cNvPr id="0" name=""/>
        <dsp:cNvSpPr/>
      </dsp:nvSpPr>
      <dsp:spPr>
        <a:xfrm>
          <a:off x="0" y="2852782"/>
          <a:ext cx="9816011" cy="113400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1832" tIns="416560" rIns="761832" bIns="142240" numCol="1" spcCol="1270" anchor="t" anchorCtr="0">
          <a:noAutofit/>
        </a:bodyPr>
        <a:lstStyle/>
        <a:p>
          <a:pPr marL="228600" lvl="1" indent="-228600" algn="l" defTabSz="889000">
            <a:lnSpc>
              <a:spcPct val="90000"/>
            </a:lnSpc>
            <a:spcBef>
              <a:spcPct val="0"/>
            </a:spcBef>
            <a:spcAft>
              <a:spcPct val="15000"/>
            </a:spcAft>
            <a:buChar char="••"/>
          </a:pPr>
          <a:r>
            <a:rPr lang="tr-TR" sz="2000" kern="1200" dirty="0" smtClean="0"/>
            <a:t>https://toros.edu.tr/sayfalar/kalite-koordinatorlugu-akademik-birim-ic-degerlendirme-raporlari</a:t>
          </a:r>
          <a:endParaRPr lang="tr-TR" sz="2000" kern="1200" dirty="0"/>
        </a:p>
      </dsp:txBody>
      <dsp:txXfrm>
        <a:off x="0" y="2852782"/>
        <a:ext cx="9816011" cy="1134000"/>
      </dsp:txXfrm>
    </dsp:sp>
    <dsp:sp modelId="{18514AB2-BA8F-48F8-9428-E53228DAFAFF}">
      <dsp:nvSpPr>
        <dsp:cNvPr id="0" name=""/>
        <dsp:cNvSpPr/>
      </dsp:nvSpPr>
      <dsp:spPr>
        <a:xfrm>
          <a:off x="490800" y="2557581"/>
          <a:ext cx="6871207" cy="59040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9715" tIns="0" rIns="259715" bIns="0" numCol="1" spcCol="1270" anchor="ctr" anchorCtr="0">
          <a:noAutofit/>
        </a:bodyPr>
        <a:lstStyle/>
        <a:p>
          <a:pPr lvl="0" algn="l" defTabSz="889000">
            <a:lnSpc>
              <a:spcPct val="90000"/>
            </a:lnSpc>
            <a:spcBef>
              <a:spcPct val="0"/>
            </a:spcBef>
            <a:spcAft>
              <a:spcPct val="35000"/>
            </a:spcAft>
          </a:pPr>
          <a:r>
            <a:rPr lang="tr-TR" sz="2000" kern="1200" dirty="0" smtClean="0"/>
            <a:t>AKADEMİK BİRİM İÇ DEĞERLENDİRME RAPORU, BİDR</a:t>
          </a:r>
          <a:endParaRPr lang="tr-TR" sz="2000" kern="1200" dirty="0"/>
        </a:p>
      </dsp:txBody>
      <dsp:txXfrm>
        <a:off x="519621" y="2586402"/>
        <a:ext cx="6813565" cy="53275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886DE6-D700-40A0-87A1-613C55350613}">
      <dsp:nvSpPr>
        <dsp:cNvPr id="0" name=""/>
        <dsp:cNvSpPr/>
      </dsp:nvSpPr>
      <dsp:spPr>
        <a:xfrm>
          <a:off x="0" y="333996"/>
          <a:ext cx="9816011" cy="93555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1832" tIns="458216" rIns="761832" bIns="156464" numCol="1" spcCol="1270" anchor="t" anchorCtr="0">
          <a:noAutofit/>
        </a:bodyPr>
        <a:lstStyle/>
        <a:p>
          <a:pPr marL="228600" lvl="1" indent="-228600" algn="l" defTabSz="977900">
            <a:lnSpc>
              <a:spcPct val="90000"/>
            </a:lnSpc>
            <a:spcBef>
              <a:spcPct val="0"/>
            </a:spcBef>
            <a:spcAft>
              <a:spcPct val="15000"/>
            </a:spcAft>
            <a:buChar char="••"/>
          </a:pPr>
          <a:r>
            <a:rPr lang="tr-TR" sz="2200" kern="1200" dirty="0" smtClean="0"/>
            <a:t>30 Dakika</a:t>
          </a:r>
          <a:endParaRPr lang="tr-TR" sz="2200" kern="1200" dirty="0"/>
        </a:p>
      </dsp:txBody>
      <dsp:txXfrm>
        <a:off x="0" y="333996"/>
        <a:ext cx="9816011" cy="935550"/>
      </dsp:txXfrm>
    </dsp:sp>
    <dsp:sp modelId="{50320466-0B46-4196-B978-FA3A5FDB15DA}">
      <dsp:nvSpPr>
        <dsp:cNvPr id="0" name=""/>
        <dsp:cNvSpPr/>
      </dsp:nvSpPr>
      <dsp:spPr>
        <a:xfrm>
          <a:off x="490800" y="9276"/>
          <a:ext cx="6871207" cy="6494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9715" tIns="0" rIns="259715" bIns="0" numCol="1" spcCol="1270" anchor="ctr" anchorCtr="0">
          <a:noAutofit/>
        </a:bodyPr>
        <a:lstStyle/>
        <a:p>
          <a:pPr lvl="0" algn="l" defTabSz="977900">
            <a:lnSpc>
              <a:spcPct val="90000"/>
            </a:lnSpc>
            <a:spcBef>
              <a:spcPct val="0"/>
            </a:spcBef>
            <a:spcAft>
              <a:spcPct val="35000"/>
            </a:spcAft>
          </a:pPr>
          <a:r>
            <a:rPr lang="tr-TR" sz="2200" kern="1200" dirty="0" smtClean="0"/>
            <a:t>BİRİM İZLEME RAPORU HAKKINDA SUNUM</a:t>
          </a:r>
          <a:endParaRPr lang="tr-TR" sz="2200" kern="1200" dirty="0"/>
        </a:p>
      </dsp:txBody>
      <dsp:txXfrm>
        <a:off x="522503" y="40979"/>
        <a:ext cx="6807801" cy="586034"/>
      </dsp:txXfrm>
    </dsp:sp>
    <dsp:sp modelId="{64E9B48C-654C-4B91-911E-321F0D7D47D2}">
      <dsp:nvSpPr>
        <dsp:cNvPr id="0" name=""/>
        <dsp:cNvSpPr/>
      </dsp:nvSpPr>
      <dsp:spPr>
        <a:xfrm>
          <a:off x="0" y="1713067"/>
          <a:ext cx="9816011" cy="93555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1832" tIns="458216" rIns="761832" bIns="156464" numCol="1" spcCol="1270" anchor="t" anchorCtr="0">
          <a:noAutofit/>
        </a:bodyPr>
        <a:lstStyle/>
        <a:p>
          <a:pPr marL="228600" lvl="1" indent="-228600" algn="l" defTabSz="977900">
            <a:lnSpc>
              <a:spcPct val="90000"/>
            </a:lnSpc>
            <a:spcBef>
              <a:spcPct val="0"/>
            </a:spcBef>
            <a:spcAft>
              <a:spcPct val="15000"/>
            </a:spcAft>
            <a:buChar char="••"/>
          </a:pPr>
          <a:r>
            <a:rPr lang="tr-TR" sz="2200" kern="1200" dirty="0" smtClean="0"/>
            <a:t>30 dakika</a:t>
          </a:r>
          <a:endParaRPr lang="tr-TR" sz="2200" kern="1200" dirty="0"/>
        </a:p>
      </dsp:txBody>
      <dsp:txXfrm>
        <a:off x="0" y="1713067"/>
        <a:ext cx="9816011" cy="935550"/>
      </dsp:txXfrm>
    </dsp:sp>
    <dsp:sp modelId="{22F91C95-C5C9-4A80-BAFF-09DB3FF667CC}">
      <dsp:nvSpPr>
        <dsp:cNvPr id="0" name=""/>
        <dsp:cNvSpPr/>
      </dsp:nvSpPr>
      <dsp:spPr>
        <a:xfrm>
          <a:off x="490800" y="1388347"/>
          <a:ext cx="6871207" cy="64944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9715" tIns="0" rIns="259715" bIns="0" numCol="1" spcCol="1270" anchor="ctr" anchorCtr="0">
          <a:noAutofit/>
        </a:bodyPr>
        <a:lstStyle/>
        <a:p>
          <a:pPr lvl="0" algn="l" defTabSz="977900">
            <a:lnSpc>
              <a:spcPct val="90000"/>
            </a:lnSpc>
            <a:spcBef>
              <a:spcPct val="0"/>
            </a:spcBef>
            <a:spcAft>
              <a:spcPct val="35000"/>
            </a:spcAft>
          </a:pPr>
          <a:r>
            <a:rPr lang="tr-TR" sz="2200" kern="1200" dirty="0" smtClean="0"/>
            <a:t>TAKIM TARTIŞMA MASALARI</a:t>
          </a:r>
          <a:endParaRPr lang="tr-TR" sz="2200" kern="1200" dirty="0"/>
        </a:p>
      </dsp:txBody>
      <dsp:txXfrm>
        <a:off x="522503" y="1420050"/>
        <a:ext cx="6807801" cy="586034"/>
      </dsp:txXfrm>
    </dsp:sp>
    <dsp:sp modelId="{322BF3D4-5DB1-477F-BE48-25409AEE923A}">
      <dsp:nvSpPr>
        <dsp:cNvPr id="0" name=""/>
        <dsp:cNvSpPr/>
      </dsp:nvSpPr>
      <dsp:spPr>
        <a:xfrm>
          <a:off x="0" y="3092137"/>
          <a:ext cx="9816011" cy="93555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1832" tIns="458216" rIns="761832" bIns="156464" numCol="1" spcCol="1270" anchor="t" anchorCtr="0">
          <a:noAutofit/>
        </a:bodyPr>
        <a:lstStyle/>
        <a:p>
          <a:pPr marL="228600" lvl="1" indent="-228600" algn="l" defTabSz="977900">
            <a:lnSpc>
              <a:spcPct val="90000"/>
            </a:lnSpc>
            <a:spcBef>
              <a:spcPct val="0"/>
            </a:spcBef>
            <a:spcAft>
              <a:spcPct val="15000"/>
            </a:spcAft>
            <a:buChar char="••"/>
          </a:pPr>
          <a:r>
            <a:rPr lang="tr-TR" sz="2200" kern="1200" dirty="0" smtClean="0"/>
            <a:t>30 dakika</a:t>
          </a:r>
          <a:endParaRPr lang="tr-TR" sz="2200" kern="1200" dirty="0"/>
        </a:p>
      </dsp:txBody>
      <dsp:txXfrm>
        <a:off x="0" y="3092137"/>
        <a:ext cx="9816011" cy="935550"/>
      </dsp:txXfrm>
    </dsp:sp>
    <dsp:sp modelId="{18514AB2-BA8F-48F8-9428-E53228DAFAFF}">
      <dsp:nvSpPr>
        <dsp:cNvPr id="0" name=""/>
        <dsp:cNvSpPr/>
      </dsp:nvSpPr>
      <dsp:spPr>
        <a:xfrm>
          <a:off x="490800" y="2767417"/>
          <a:ext cx="6871207" cy="64944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9715" tIns="0" rIns="259715" bIns="0" numCol="1" spcCol="1270" anchor="ctr" anchorCtr="0">
          <a:noAutofit/>
        </a:bodyPr>
        <a:lstStyle/>
        <a:p>
          <a:pPr lvl="0" algn="l" defTabSz="977900">
            <a:lnSpc>
              <a:spcPct val="90000"/>
            </a:lnSpc>
            <a:spcBef>
              <a:spcPct val="0"/>
            </a:spcBef>
            <a:spcAft>
              <a:spcPct val="35000"/>
            </a:spcAft>
          </a:pPr>
          <a:r>
            <a:rPr lang="tr-TR" sz="2200" kern="1200" dirty="0" smtClean="0"/>
            <a:t>TAKIM SÖZCÜLERİNİN SUNUMU</a:t>
          </a:r>
          <a:endParaRPr lang="tr-TR" sz="2200" kern="1200" dirty="0"/>
        </a:p>
      </dsp:txBody>
      <dsp:txXfrm>
        <a:off x="522503" y="2799120"/>
        <a:ext cx="6807801" cy="58603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01CE8B-809F-4D00-A722-BC3B9ECA44F6}">
      <dsp:nvSpPr>
        <dsp:cNvPr id="0" name=""/>
        <dsp:cNvSpPr/>
      </dsp:nvSpPr>
      <dsp:spPr>
        <a:xfrm>
          <a:off x="1931600" y="382874"/>
          <a:ext cx="4551680" cy="4551680"/>
        </a:xfrm>
        <a:prstGeom prst="pie">
          <a:avLst>
            <a:gd name="adj1" fmla="val 16200000"/>
            <a:gd name="adj2" fmla="val 180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2489200">
            <a:lnSpc>
              <a:spcPct val="90000"/>
            </a:lnSpc>
            <a:spcBef>
              <a:spcPct val="0"/>
            </a:spcBef>
            <a:spcAft>
              <a:spcPct val="35000"/>
            </a:spcAft>
          </a:pPr>
          <a:r>
            <a:rPr lang="tr-TR" sz="5600" kern="1200" dirty="0" smtClean="0"/>
            <a:t>BİZR</a:t>
          </a:r>
          <a:endParaRPr lang="tr-TR" sz="5600" kern="1200" dirty="0"/>
        </a:p>
      </dsp:txBody>
      <dsp:txXfrm>
        <a:off x="4406305" y="1222767"/>
        <a:ext cx="1544320" cy="1517226"/>
      </dsp:txXfrm>
    </dsp:sp>
    <dsp:sp modelId="{0C9CAFC6-4F03-4D69-971F-18D04533E323}">
      <dsp:nvSpPr>
        <dsp:cNvPr id="0" name=""/>
        <dsp:cNvSpPr/>
      </dsp:nvSpPr>
      <dsp:spPr>
        <a:xfrm>
          <a:off x="1670845" y="501226"/>
          <a:ext cx="4551680" cy="4551680"/>
        </a:xfrm>
        <a:prstGeom prst="pie">
          <a:avLst>
            <a:gd name="adj1" fmla="val 1800000"/>
            <a:gd name="adj2" fmla="val 90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2489200">
            <a:lnSpc>
              <a:spcPct val="90000"/>
            </a:lnSpc>
            <a:spcBef>
              <a:spcPct val="0"/>
            </a:spcBef>
            <a:spcAft>
              <a:spcPct val="35000"/>
            </a:spcAft>
          </a:pPr>
          <a:r>
            <a:rPr lang="tr-TR" sz="5600" kern="1200" dirty="0" smtClean="0"/>
            <a:t>BGBR</a:t>
          </a:r>
          <a:endParaRPr lang="tr-TR" sz="5600" kern="1200" dirty="0"/>
        </a:p>
      </dsp:txBody>
      <dsp:txXfrm>
        <a:off x="2917139" y="3373120"/>
        <a:ext cx="2059093" cy="1408853"/>
      </dsp:txXfrm>
    </dsp:sp>
    <dsp:sp modelId="{847545FF-B7EF-431A-9FF2-B6020A54A4F0}">
      <dsp:nvSpPr>
        <dsp:cNvPr id="0" name=""/>
        <dsp:cNvSpPr/>
      </dsp:nvSpPr>
      <dsp:spPr>
        <a:xfrm>
          <a:off x="1670845" y="501226"/>
          <a:ext cx="4551680" cy="4551680"/>
        </a:xfrm>
        <a:prstGeom prst="pie">
          <a:avLst>
            <a:gd name="adj1" fmla="val 9000000"/>
            <a:gd name="adj2" fmla="val 1620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2489200">
            <a:lnSpc>
              <a:spcPct val="90000"/>
            </a:lnSpc>
            <a:spcBef>
              <a:spcPct val="0"/>
            </a:spcBef>
            <a:spcAft>
              <a:spcPct val="35000"/>
            </a:spcAft>
          </a:pPr>
          <a:r>
            <a:rPr lang="tr-TR" sz="5600" kern="1200" dirty="0" smtClean="0"/>
            <a:t>BİDR</a:t>
          </a:r>
          <a:endParaRPr lang="tr-TR" sz="5600" kern="1200" dirty="0"/>
        </a:p>
      </dsp:txBody>
      <dsp:txXfrm>
        <a:off x="2158525" y="1395306"/>
        <a:ext cx="1544320" cy="151722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CADAC9-E190-4954-BEFA-E9EB3A3E5AEB}">
      <dsp:nvSpPr>
        <dsp:cNvPr id="0" name=""/>
        <dsp:cNvSpPr/>
      </dsp:nvSpPr>
      <dsp:spPr>
        <a:xfrm>
          <a:off x="1183502" y="221916"/>
          <a:ext cx="2048147" cy="2048458"/>
        </a:xfrm>
        <a:prstGeom prst="circularArrow">
          <a:avLst>
            <a:gd name="adj1" fmla="val 10980"/>
            <a:gd name="adj2" fmla="val 1142322"/>
            <a:gd name="adj3" fmla="val 4500000"/>
            <a:gd name="adj4" fmla="val 10800000"/>
            <a:gd name="adj5" fmla="val 125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3614C4-EB4F-43D9-B95D-FE5595A177CC}">
      <dsp:nvSpPr>
        <dsp:cNvPr id="0" name=""/>
        <dsp:cNvSpPr/>
      </dsp:nvSpPr>
      <dsp:spPr>
        <a:xfrm>
          <a:off x="1636210" y="961471"/>
          <a:ext cx="1138116" cy="568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dirty="0" smtClean="0"/>
            <a:t>Yönetim</a:t>
          </a:r>
          <a:endParaRPr lang="tr-TR" sz="1900" kern="1200" dirty="0"/>
        </a:p>
      </dsp:txBody>
      <dsp:txXfrm>
        <a:off x="1636210" y="961471"/>
        <a:ext cx="1138116" cy="568921"/>
      </dsp:txXfrm>
    </dsp:sp>
    <dsp:sp modelId="{1C41B975-5AC6-4FEA-8321-B78250C6BF6E}">
      <dsp:nvSpPr>
        <dsp:cNvPr id="0" name=""/>
        <dsp:cNvSpPr/>
      </dsp:nvSpPr>
      <dsp:spPr>
        <a:xfrm>
          <a:off x="614636" y="1398907"/>
          <a:ext cx="2048147" cy="2048458"/>
        </a:xfrm>
        <a:prstGeom prst="leftCircularArrow">
          <a:avLst>
            <a:gd name="adj1" fmla="val 10980"/>
            <a:gd name="adj2" fmla="val 1142322"/>
            <a:gd name="adj3" fmla="val 6300000"/>
            <a:gd name="adj4" fmla="val 18900000"/>
            <a:gd name="adj5" fmla="val 125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F5BD59-FE0D-420A-BE41-C5A7E26D92D3}">
      <dsp:nvSpPr>
        <dsp:cNvPr id="0" name=""/>
        <dsp:cNvSpPr/>
      </dsp:nvSpPr>
      <dsp:spPr>
        <a:xfrm>
          <a:off x="1042775" y="2145271"/>
          <a:ext cx="1191869" cy="568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dirty="0" smtClean="0"/>
            <a:t>Kalite Komisyonu</a:t>
          </a:r>
          <a:endParaRPr lang="tr-TR" sz="1900" kern="1200" dirty="0"/>
        </a:p>
      </dsp:txBody>
      <dsp:txXfrm>
        <a:off x="1042775" y="2145271"/>
        <a:ext cx="1191869" cy="568921"/>
      </dsp:txXfrm>
    </dsp:sp>
    <dsp:sp modelId="{137F0D7D-AAA9-42C7-BC8C-4FE461A0F65E}">
      <dsp:nvSpPr>
        <dsp:cNvPr id="0" name=""/>
        <dsp:cNvSpPr/>
      </dsp:nvSpPr>
      <dsp:spPr>
        <a:xfrm>
          <a:off x="1329276" y="2716746"/>
          <a:ext cx="1759675" cy="1760381"/>
        </a:xfrm>
        <a:prstGeom prst="blockArc">
          <a:avLst>
            <a:gd name="adj1" fmla="val 13500000"/>
            <a:gd name="adj2" fmla="val 10800000"/>
            <a:gd name="adj3" fmla="val 12740"/>
          </a:avLst>
        </a:prstGeom>
        <a:blipFill rotWithShape="0">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6FC367-3824-4775-A4C7-5B9146938FF0}">
      <dsp:nvSpPr>
        <dsp:cNvPr id="0" name=""/>
        <dsp:cNvSpPr/>
      </dsp:nvSpPr>
      <dsp:spPr>
        <a:xfrm>
          <a:off x="1638902" y="3330773"/>
          <a:ext cx="1138116" cy="568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dirty="0" smtClean="0"/>
            <a:t>Çıkış Toplantısı</a:t>
          </a:r>
          <a:endParaRPr lang="tr-TR" sz="1900" kern="1200" dirty="0"/>
        </a:p>
      </dsp:txBody>
      <dsp:txXfrm>
        <a:off x="1638902" y="3330773"/>
        <a:ext cx="1138116" cy="56892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886DE6-D700-40A0-87A1-613C55350613}">
      <dsp:nvSpPr>
        <dsp:cNvPr id="0" name=""/>
        <dsp:cNvSpPr/>
      </dsp:nvSpPr>
      <dsp:spPr>
        <a:xfrm>
          <a:off x="0" y="294374"/>
          <a:ext cx="9816011" cy="807975"/>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1832" tIns="395732" rIns="761832" bIns="135128" numCol="1" spcCol="1270" anchor="t" anchorCtr="0">
          <a:noAutofit/>
        </a:bodyPr>
        <a:lstStyle/>
        <a:p>
          <a:pPr marL="171450" lvl="1" indent="-171450" algn="l" defTabSz="844550">
            <a:lnSpc>
              <a:spcPct val="90000"/>
            </a:lnSpc>
            <a:spcBef>
              <a:spcPct val="0"/>
            </a:spcBef>
            <a:spcAft>
              <a:spcPct val="15000"/>
            </a:spcAft>
            <a:buChar char="••"/>
          </a:pPr>
          <a:r>
            <a:rPr lang="tr-TR" sz="1900" kern="1200" dirty="0" smtClean="0"/>
            <a:t>https://toros.edu.tr/sayfalar/kalite-koordinatorlugu-dokumanlar-ve-belgeler</a:t>
          </a:r>
          <a:endParaRPr lang="tr-TR" sz="1900" kern="1200" dirty="0"/>
        </a:p>
      </dsp:txBody>
      <dsp:txXfrm>
        <a:off x="0" y="294374"/>
        <a:ext cx="9816011" cy="807975"/>
      </dsp:txXfrm>
    </dsp:sp>
    <dsp:sp modelId="{50320466-0B46-4196-B978-FA3A5FDB15DA}">
      <dsp:nvSpPr>
        <dsp:cNvPr id="0" name=""/>
        <dsp:cNvSpPr/>
      </dsp:nvSpPr>
      <dsp:spPr>
        <a:xfrm>
          <a:off x="490800" y="13934"/>
          <a:ext cx="6871207" cy="5608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9715" tIns="0" rIns="259715" bIns="0" numCol="1" spcCol="1270" anchor="ctr" anchorCtr="0">
          <a:noAutofit/>
        </a:bodyPr>
        <a:lstStyle/>
        <a:p>
          <a:pPr lvl="0" algn="l" defTabSz="844550">
            <a:lnSpc>
              <a:spcPct val="90000"/>
            </a:lnSpc>
            <a:spcBef>
              <a:spcPct val="0"/>
            </a:spcBef>
            <a:spcAft>
              <a:spcPct val="35000"/>
            </a:spcAft>
          </a:pPr>
          <a:r>
            <a:rPr lang="tr-TR" sz="1900" kern="1200" dirty="0" smtClean="0"/>
            <a:t>BİRİM İZLEME RAPORU, BİZR REHBERİ</a:t>
          </a:r>
          <a:endParaRPr lang="tr-TR" sz="1900" kern="1200" dirty="0"/>
        </a:p>
      </dsp:txBody>
      <dsp:txXfrm>
        <a:off x="518180" y="41314"/>
        <a:ext cx="6816447" cy="506120"/>
      </dsp:txXfrm>
    </dsp:sp>
    <dsp:sp modelId="{64E9B48C-654C-4B91-911E-321F0D7D47D2}">
      <dsp:nvSpPr>
        <dsp:cNvPr id="0" name=""/>
        <dsp:cNvSpPr/>
      </dsp:nvSpPr>
      <dsp:spPr>
        <a:xfrm>
          <a:off x="0" y="1497798"/>
          <a:ext cx="9816011" cy="10773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1832" tIns="395732" rIns="761832" bIns="135128" numCol="1" spcCol="1270" anchor="t" anchorCtr="0">
          <a:noAutofit/>
        </a:bodyPr>
        <a:lstStyle/>
        <a:p>
          <a:pPr marL="171450" lvl="1" indent="-171450" algn="l" defTabSz="844550">
            <a:lnSpc>
              <a:spcPct val="90000"/>
            </a:lnSpc>
            <a:spcBef>
              <a:spcPct val="0"/>
            </a:spcBef>
            <a:spcAft>
              <a:spcPct val="15000"/>
            </a:spcAft>
            <a:buChar char="••"/>
          </a:pPr>
          <a:r>
            <a:rPr lang="tr-TR" sz="1900" kern="1200" dirty="0" smtClean="0"/>
            <a:t>https://toros.edu.tr/sayfalar/kalite-koordinatorlugu-akademik-birim-ic-degerlendirme-raporlari</a:t>
          </a:r>
          <a:endParaRPr lang="tr-TR" sz="1900" kern="1200" dirty="0"/>
        </a:p>
      </dsp:txBody>
      <dsp:txXfrm>
        <a:off x="0" y="1497798"/>
        <a:ext cx="9816011" cy="1077300"/>
      </dsp:txXfrm>
    </dsp:sp>
    <dsp:sp modelId="{22F91C95-C5C9-4A80-BAFF-09DB3FF667CC}">
      <dsp:nvSpPr>
        <dsp:cNvPr id="0" name=""/>
        <dsp:cNvSpPr/>
      </dsp:nvSpPr>
      <dsp:spPr>
        <a:xfrm>
          <a:off x="490800" y="1204949"/>
          <a:ext cx="6871207" cy="56088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9715" tIns="0" rIns="259715" bIns="0" numCol="1" spcCol="1270" anchor="ctr" anchorCtr="0">
          <a:noAutofit/>
        </a:bodyPr>
        <a:lstStyle/>
        <a:p>
          <a:pPr lvl="0" algn="l" defTabSz="844550">
            <a:lnSpc>
              <a:spcPct val="90000"/>
            </a:lnSpc>
            <a:spcBef>
              <a:spcPct val="0"/>
            </a:spcBef>
            <a:spcAft>
              <a:spcPct val="35000"/>
            </a:spcAft>
          </a:pPr>
          <a:r>
            <a:rPr lang="tr-TR" sz="1900" kern="1200" dirty="0" smtClean="0"/>
            <a:t>AKADEMİK BİRİM GERİBİLDİRİM RAPORU, BGBR  </a:t>
          </a:r>
          <a:endParaRPr lang="tr-TR" sz="1900" kern="1200" dirty="0"/>
        </a:p>
      </dsp:txBody>
      <dsp:txXfrm>
        <a:off x="518180" y="1232329"/>
        <a:ext cx="6816447" cy="506120"/>
      </dsp:txXfrm>
    </dsp:sp>
    <dsp:sp modelId="{322BF3D4-5DB1-477F-BE48-25409AEE923A}">
      <dsp:nvSpPr>
        <dsp:cNvPr id="0" name=""/>
        <dsp:cNvSpPr/>
      </dsp:nvSpPr>
      <dsp:spPr>
        <a:xfrm>
          <a:off x="0" y="2945729"/>
          <a:ext cx="9816011" cy="107730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1832" tIns="395732" rIns="761832" bIns="135128" numCol="1" spcCol="1270" anchor="t" anchorCtr="0">
          <a:noAutofit/>
        </a:bodyPr>
        <a:lstStyle/>
        <a:p>
          <a:pPr marL="171450" lvl="1" indent="-171450" algn="l" defTabSz="844550">
            <a:lnSpc>
              <a:spcPct val="90000"/>
            </a:lnSpc>
            <a:spcBef>
              <a:spcPct val="0"/>
            </a:spcBef>
            <a:spcAft>
              <a:spcPct val="15000"/>
            </a:spcAft>
            <a:buChar char="••"/>
          </a:pPr>
          <a:r>
            <a:rPr lang="tr-TR" sz="1900" kern="1200" dirty="0" smtClean="0"/>
            <a:t>https://toros.edu.tr/sayfalar/kalite-koordinatorlugu-akademik-birim-ic-degerlendirme-raporlari</a:t>
          </a:r>
          <a:endParaRPr lang="tr-TR" sz="1900" kern="1200" dirty="0"/>
        </a:p>
      </dsp:txBody>
      <dsp:txXfrm>
        <a:off x="0" y="2945729"/>
        <a:ext cx="9816011" cy="1077300"/>
      </dsp:txXfrm>
    </dsp:sp>
    <dsp:sp modelId="{18514AB2-BA8F-48F8-9428-E53228DAFAFF}">
      <dsp:nvSpPr>
        <dsp:cNvPr id="0" name=""/>
        <dsp:cNvSpPr/>
      </dsp:nvSpPr>
      <dsp:spPr>
        <a:xfrm>
          <a:off x="490800" y="2665289"/>
          <a:ext cx="6871207" cy="56088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9715" tIns="0" rIns="259715" bIns="0" numCol="1" spcCol="1270" anchor="ctr" anchorCtr="0">
          <a:noAutofit/>
        </a:bodyPr>
        <a:lstStyle/>
        <a:p>
          <a:pPr lvl="0" algn="l" defTabSz="844550">
            <a:lnSpc>
              <a:spcPct val="90000"/>
            </a:lnSpc>
            <a:spcBef>
              <a:spcPct val="0"/>
            </a:spcBef>
            <a:spcAft>
              <a:spcPct val="35000"/>
            </a:spcAft>
          </a:pPr>
          <a:r>
            <a:rPr lang="tr-TR" sz="1900" kern="1200" dirty="0" smtClean="0"/>
            <a:t>AKADEMİK BİRİM İÇ DEĞERLENDİRME RAPORU, BİDR</a:t>
          </a:r>
          <a:endParaRPr lang="tr-TR" sz="1900" kern="1200" dirty="0"/>
        </a:p>
      </dsp:txBody>
      <dsp:txXfrm>
        <a:off x="518180" y="2692669"/>
        <a:ext cx="6816447"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3.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7.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B90C24B-8E25-4245-93BD-A6296EC35424}" type="datetimeFigureOut">
              <a:rPr lang="tr-TR" smtClean="0"/>
              <a:t>3.04.2023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6EBF8F-1B90-4852-9EC4-6A80F48EC0C1}" type="slidenum">
              <a:rPr lang="tr-TR" smtClean="0"/>
              <a:t>‹#›</a:t>
            </a:fld>
            <a:endParaRPr lang="tr-TR"/>
          </a:p>
        </p:txBody>
      </p:sp>
    </p:spTree>
    <p:extLst>
      <p:ext uri="{BB962C8B-B14F-4D97-AF65-F5344CB8AC3E}">
        <p14:creationId xmlns:p14="http://schemas.microsoft.com/office/powerpoint/2010/main" val="2392995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B90C24B-8E25-4245-93BD-A6296EC35424}" type="datetimeFigureOut">
              <a:rPr lang="tr-TR" smtClean="0"/>
              <a:t>3.04.2023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6EBF8F-1B90-4852-9EC4-6A80F48EC0C1}" type="slidenum">
              <a:rPr lang="tr-TR" smtClean="0"/>
              <a:t>‹#›</a:t>
            </a:fld>
            <a:endParaRPr lang="tr-TR"/>
          </a:p>
        </p:txBody>
      </p:sp>
    </p:spTree>
    <p:extLst>
      <p:ext uri="{BB962C8B-B14F-4D97-AF65-F5344CB8AC3E}">
        <p14:creationId xmlns:p14="http://schemas.microsoft.com/office/powerpoint/2010/main" val="1975649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B90C24B-8E25-4245-93BD-A6296EC35424}" type="datetimeFigureOut">
              <a:rPr lang="tr-TR" smtClean="0"/>
              <a:t>3.04.2023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6EBF8F-1B90-4852-9EC4-6A80F48EC0C1}" type="slidenum">
              <a:rPr lang="tr-TR" smtClean="0"/>
              <a:t>‹#›</a:t>
            </a:fld>
            <a:endParaRPr lang="tr-TR"/>
          </a:p>
        </p:txBody>
      </p:sp>
    </p:spTree>
    <p:extLst>
      <p:ext uri="{BB962C8B-B14F-4D97-AF65-F5344CB8AC3E}">
        <p14:creationId xmlns:p14="http://schemas.microsoft.com/office/powerpoint/2010/main" val="3066336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B90C24B-8E25-4245-93BD-A6296EC35424}" type="datetimeFigureOut">
              <a:rPr lang="tr-TR" smtClean="0"/>
              <a:t>3.04.2023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6EBF8F-1B90-4852-9EC4-6A80F48EC0C1}" type="slidenum">
              <a:rPr lang="tr-TR" smtClean="0"/>
              <a:t>‹#›</a:t>
            </a:fld>
            <a:endParaRPr lang="tr-TR"/>
          </a:p>
        </p:txBody>
      </p:sp>
    </p:spTree>
    <p:extLst>
      <p:ext uri="{BB962C8B-B14F-4D97-AF65-F5344CB8AC3E}">
        <p14:creationId xmlns:p14="http://schemas.microsoft.com/office/powerpoint/2010/main" val="3913931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B90C24B-8E25-4245-93BD-A6296EC35424}" type="datetimeFigureOut">
              <a:rPr lang="tr-TR" smtClean="0"/>
              <a:t>3.04.2023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6EBF8F-1B90-4852-9EC4-6A80F48EC0C1}" type="slidenum">
              <a:rPr lang="tr-TR" smtClean="0"/>
              <a:t>‹#›</a:t>
            </a:fld>
            <a:endParaRPr lang="tr-TR"/>
          </a:p>
        </p:txBody>
      </p:sp>
    </p:spTree>
    <p:extLst>
      <p:ext uri="{BB962C8B-B14F-4D97-AF65-F5344CB8AC3E}">
        <p14:creationId xmlns:p14="http://schemas.microsoft.com/office/powerpoint/2010/main" val="179400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B90C24B-8E25-4245-93BD-A6296EC35424}" type="datetimeFigureOut">
              <a:rPr lang="tr-TR" smtClean="0"/>
              <a:t>3.04.2023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D6EBF8F-1B90-4852-9EC4-6A80F48EC0C1}" type="slidenum">
              <a:rPr lang="tr-TR" smtClean="0"/>
              <a:t>‹#›</a:t>
            </a:fld>
            <a:endParaRPr lang="tr-TR"/>
          </a:p>
        </p:txBody>
      </p:sp>
    </p:spTree>
    <p:extLst>
      <p:ext uri="{BB962C8B-B14F-4D97-AF65-F5344CB8AC3E}">
        <p14:creationId xmlns:p14="http://schemas.microsoft.com/office/powerpoint/2010/main" val="623624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B90C24B-8E25-4245-93BD-A6296EC35424}" type="datetimeFigureOut">
              <a:rPr lang="tr-TR" smtClean="0"/>
              <a:t>3.04.2023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D6EBF8F-1B90-4852-9EC4-6A80F48EC0C1}" type="slidenum">
              <a:rPr lang="tr-TR" smtClean="0"/>
              <a:t>‹#›</a:t>
            </a:fld>
            <a:endParaRPr lang="tr-TR"/>
          </a:p>
        </p:txBody>
      </p:sp>
    </p:spTree>
    <p:extLst>
      <p:ext uri="{BB962C8B-B14F-4D97-AF65-F5344CB8AC3E}">
        <p14:creationId xmlns:p14="http://schemas.microsoft.com/office/powerpoint/2010/main" val="3963055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B90C24B-8E25-4245-93BD-A6296EC35424}" type="datetimeFigureOut">
              <a:rPr lang="tr-TR" smtClean="0"/>
              <a:t>3.04.2023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D6EBF8F-1B90-4852-9EC4-6A80F48EC0C1}" type="slidenum">
              <a:rPr lang="tr-TR" smtClean="0"/>
              <a:t>‹#›</a:t>
            </a:fld>
            <a:endParaRPr lang="tr-TR"/>
          </a:p>
        </p:txBody>
      </p:sp>
    </p:spTree>
    <p:extLst>
      <p:ext uri="{BB962C8B-B14F-4D97-AF65-F5344CB8AC3E}">
        <p14:creationId xmlns:p14="http://schemas.microsoft.com/office/powerpoint/2010/main" val="2383025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B90C24B-8E25-4245-93BD-A6296EC35424}" type="datetimeFigureOut">
              <a:rPr lang="tr-TR" smtClean="0"/>
              <a:t>3.04.2023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D6EBF8F-1B90-4852-9EC4-6A80F48EC0C1}" type="slidenum">
              <a:rPr lang="tr-TR" smtClean="0"/>
              <a:t>‹#›</a:t>
            </a:fld>
            <a:endParaRPr lang="tr-TR"/>
          </a:p>
        </p:txBody>
      </p:sp>
    </p:spTree>
    <p:extLst>
      <p:ext uri="{BB962C8B-B14F-4D97-AF65-F5344CB8AC3E}">
        <p14:creationId xmlns:p14="http://schemas.microsoft.com/office/powerpoint/2010/main" val="3488774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B90C24B-8E25-4245-93BD-A6296EC35424}" type="datetimeFigureOut">
              <a:rPr lang="tr-TR" smtClean="0"/>
              <a:t>3.04.2023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D6EBF8F-1B90-4852-9EC4-6A80F48EC0C1}" type="slidenum">
              <a:rPr lang="tr-TR" smtClean="0"/>
              <a:t>‹#›</a:t>
            </a:fld>
            <a:endParaRPr lang="tr-TR"/>
          </a:p>
        </p:txBody>
      </p:sp>
    </p:spTree>
    <p:extLst>
      <p:ext uri="{BB962C8B-B14F-4D97-AF65-F5344CB8AC3E}">
        <p14:creationId xmlns:p14="http://schemas.microsoft.com/office/powerpoint/2010/main" val="1273520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B90C24B-8E25-4245-93BD-A6296EC35424}" type="datetimeFigureOut">
              <a:rPr lang="tr-TR" smtClean="0"/>
              <a:t>3.04.2023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D6EBF8F-1B90-4852-9EC4-6A80F48EC0C1}" type="slidenum">
              <a:rPr lang="tr-TR" smtClean="0"/>
              <a:t>‹#›</a:t>
            </a:fld>
            <a:endParaRPr lang="tr-TR"/>
          </a:p>
        </p:txBody>
      </p:sp>
    </p:spTree>
    <p:extLst>
      <p:ext uri="{BB962C8B-B14F-4D97-AF65-F5344CB8AC3E}">
        <p14:creationId xmlns:p14="http://schemas.microsoft.com/office/powerpoint/2010/main" val="1693885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90C24B-8E25-4245-93BD-A6296EC35424}" type="datetimeFigureOut">
              <a:rPr lang="tr-TR" smtClean="0"/>
              <a:t>3.04.2023</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6EBF8F-1B90-4852-9EC4-6A80F48EC0C1}" type="slidenum">
              <a:rPr lang="tr-TR" smtClean="0"/>
              <a:t>‹#›</a:t>
            </a:fld>
            <a:endParaRPr lang="tr-TR"/>
          </a:p>
        </p:txBody>
      </p:sp>
    </p:spTree>
    <p:extLst>
      <p:ext uri="{BB962C8B-B14F-4D97-AF65-F5344CB8AC3E}">
        <p14:creationId xmlns:p14="http://schemas.microsoft.com/office/powerpoint/2010/main" val="1778135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8" Type="http://schemas.openxmlformats.org/officeDocument/2006/relationships/image" Target="../media/image6.tmp"/><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7.emf"/><Relationship Id="rId4" Type="http://schemas.openxmlformats.org/officeDocument/2006/relationships/oleObject" Target="../embeddings/oleObject3.bin"/></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8" Type="http://schemas.openxmlformats.org/officeDocument/2006/relationships/image" Target="../media/image6.tmp"/><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3.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Başlık"/>
          <p:cNvSpPr txBox="1">
            <a:spLocks/>
          </p:cNvSpPr>
          <p:nvPr/>
        </p:nvSpPr>
        <p:spPr>
          <a:xfrm>
            <a:off x="4545103" y="2244702"/>
            <a:ext cx="7143800" cy="221457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r>
              <a:rPr lang="tr-TR" dirty="0" smtClean="0">
                <a:solidFill>
                  <a:srgbClr val="FF0000"/>
                </a:solidFill>
                <a:latin typeface="Century Gothic" panose="020B0502020202020204"/>
              </a:rPr>
              <a:t>BİRİM İÇ DEĞERLENDİRME RAPORLARI</a:t>
            </a:r>
            <a:endParaRPr kumimoji="0" lang="tr-TR" sz="2000" b="0" i="0" u="none" strike="noStrike" kern="1200" cap="none" spc="0" normalizeH="0" baseline="0" noProof="0" dirty="0">
              <a:ln>
                <a:noFill/>
              </a:ln>
              <a:solidFill>
                <a:srgbClr val="FF0000"/>
              </a:solidFill>
              <a:effectLst/>
              <a:uLnTx/>
              <a:uFillTx/>
              <a:latin typeface="Century Gothic" panose="020B0502020202020204"/>
              <a:ea typeface="+mn-ea"/>
              <a:cs typeface="+mn-cs"/>
            </a:endParaRPr>
          </a:p>
        </p:txBody>
      </p:sp>
      <p:sp>
        <p:nvSpPr>
          <p:cNvPr id="3" name="Dikdörtgen 2"/>
          <p:cNvSpPr/>
          <p:nvPr/>
        </p:nvSpPr>
        <p:spPr>
          <a:xfrm>
            <a:off x="8117003" y="5773094"/>
            <a:ext cx="3852711" cy="830997"/>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Prof. Dr.</a:t>
            </a:r>
            <a:r>
              <a:rPr kumimoji="0" lang="tr-TR" sz="2400" b="1" i="0" u="none" strike="noStrike" kern="1200" cap="none" spc="0" normalizeH="0" noProof="0" dirty="0" smtClean="0">
                <a:ln>
                  <a:noFill/>
                </a:ln>
                <a:solidFill>
                  <a:srgbClr val="000000"/>
                </a:solidFill>
                <a:effectLst/>
                <a:uLnTx/>
                <a:uFillTx/>
                <a:latin typeface="Calibri" panose="020F0502020204030204" pitchFamily="34" charset="0"/>
                <a:ea typeface="+mn-ea"/>
                <a:cs typeface="+mn-cs"/>
              </a:rPr>
              <a:t> Yüksel ÖZDEMİR Kalite Koordinatörü</a:t>
            </a:r>
            <a:endParaRPr kumimoji="0" lang="tr-TR" sz="2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084797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1" name="Dikdörtgen 20"/>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rgbClr val="000000"/>
                </a:solidFill>
                <a:latin typeface="Calibri" panose="020F0502020204030204" pitchFamily="34" charset="0"/>
              </a:rPr>
              <a:t>KALİTE GÜVENCE SİSTEMİ</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 name="Dikdörtgen 1"/>
          <p:cNvSpPr/>
          <p:nvPr/>
        </p:nvSpPr>
        <p:spPr>
          <a:xfrm>
            <a:off x="111759" y="1822203"/>
            <a:ext cx="7667898" cy="4401205"/>
          </a:xfrm>
          <a:prstGeom prst="rect">
            <a:avLst/>
          </a:prstGeom>
        </p:spPr>
        <p:txBody>
          <a:bodyPr wrap="square">
            <a:spAutoFit/>
          </a:bodyPr>
          <a:lstStyle/>
          <a:p>
            <a:r>
              <a:rPr lang="tr-TR" sz="2000" b="1" dirty="0"/>
              <a:t>A.2. İç Kalite Güvencesi</a:t>
            </a:r>
          </a:p>
          <a:p>
            <a:r>
              <a:rPr lang="tr-TR" sz="2000" dirty="0" smtClean="0"/>
              <a:t>Kurum</a:t>
            </a:r>
            <a:r>
              <a:rPr lang="tr-TR" sz="2000" dirty="0"/>
              <a:t>, iç kalite güvencesi sistemini oluşturmalı ve bu sistem ile süreçlerin gözden geçirilerek sürekli iyileştirilmesini sağlamalıdır. Kalite Komisyonunun yetki, görev ve sorumlulukları açık şekilde tanımlanmalı ve kurumda kalite kültürü yaygınlaştırılmalıdır.</a:t>
            </a:r>
          </a:p>
          <a:p>
            <a:endParaRPr lang="tr-TR" sz="2000" dirty="0"/>
          </a:p>
          <a:p>
            <a:r>
              <a:rPr lang="tr-TR" sz="2000" b="1" dirty="0"/>
              <a:t>A.2.1. Kalite Komisyonu</a:t>
            </a:r>
          </a:p>
          <a:p>
            <a:r>
              <a:rPr lang="tr-TR" sz="2000" dirty="0"/>
              <a:t>Kalite Komisyonu Çalışma Usul ve Esasları, Kalite Komisyonunun organizasyon yapısı, üye dağılımı ve birimlerin temsil edilmesinin şekli, Birim düzeyinde kalite yapılanmaları ve çalışma grupları, Kalite Komisyonu kararlarının karar alma mekanizmalarına etkisini gösteren kanıtlar ve Kalite Komisyonu çalışmalarına kurum iç ve dış paydaşlarının katılımını gösteren kanıtlar (Toplantılar, etkinlikler, anketler ve raporlar) şeklinde kanıtları ile birlikte açıklayınız.</a:t>
            </a:r>
          </a:p>
        </p:txBody>
      </p:sp>
      <p:sp>
        <p:nvSpPr>
          <p:cNvPr id="3" name="Dikdörtgen 2"/>
          <p:cNvSpPr/>
          <p:nvPr/>
        </p:nvSpPr>
        <p:spPr>
          <a:xfrm>
            <a:off x="8418285" y="1543241"/>
            <a:ext cx="3309257" cy="2246769"/>
          </a:xfrm>
          <a:prstGeom prst="rect">
            <a:avLst/>
          </a:prstGeom>
          <a:solidFill>
            <a:schemeClr val="accent6">
              <a:lumMod val="40000"/>
              <a:lumOff val="60000"/>
            </a:schemeClr>
          </a:solidFill>
          <a:ln w="38100">
            <a:solidFill>
              <a:schemeClr val="tx1"/>
            </a:solidFill>
          </a:ln>
        </p:spPr>
        <p:txBody>
          <a:bodyPr wrap="square">
            <a:spAutoFit/>
          </a:bodyPr>
          <a:lstStyle/>
          <a:p>
            <a:r>
              <a:rPr lang="tr-TR" sz="2000" dirty="0" smtClean="0">
                <a:solidFill>
                  <a:srgbClr val="000000"/>
                </a:solidFill>
                <a:latin typeface="Calibri" panose="020F0502020204030204" pitchFamily="34" charset="0"/>
              </a:rPr>
              <a:t>Kalite Komisyonu/ alt komisyonları çalışmaları kapsamında eğitim-öğretim, Ar-Ge ve Toplumsal Katkı mekanizmaları </a:t>
            </a:r>
            <a:r>
              <a:rPr lang="tr-TR" sz="2000" dirty="0">
                <a:solidFill>
                  <a:srgbClr val="000000"/>
                </a:solidFill>
                <a:latin typeface="Calibri" panose="020F0502020204030204" pitchFamily="34" charset="0"/>
              </a:rPr>
              <a:t>izlenmekte ve ilgili paydaşlarla birlikte iyileştirilmektedir 	</a:t>
            </a:r>
          </a:p>
        </p:txBody>
      </p:sp>
      <p:sp>
        <p:nvSpPr>
          <p:cNvPr id="6" name="Dikdörtgen 5"/>
          <p:cNvSpPr/>
          <p:nvPr/>
        </p:nvSpPr>
        <p:spPr>
          <a:xfrm>
            <a:off x="8418284" y="4051558"/>
            <a:ext cx="3309257" cy="1938992"/>
          </a:xfrm>
          <a:prstGeom prst="rect">
            <a:avLst/>
          </a:prstGeom>
          <a:solidFill>
            <a:schemeClr val="accent6">
              <a:lumMod val="40000"/>
              <a:lumOff val="60000"/>
            </a:schemeClr>
          </a:solidFill>
          <a:ln w="38100">
            <a:solidFill>
              <a:schemeClr val="tx1"/>
            </a:solidFill>
          </a:ln>
        </p:spPr>
        <p:txBody>
          <a:bodyPr wrap="square">
            <a:spAutoFit/>
          </a:bodyPr>
          <a:lstStyle/>
          <a:p>
            <a:r>
              <a:rPr lang="tr-TR" sz="2000" dirty="0" smtClean="0">
                <a:solidFill>
                  <a:srgbClr val="000000"/>
                </a:solidFill>
                <a:latin typeface="Calibri" panose="020F0502020204030204" pitchFamily="34" charset="0"/>
              </a:rPr>
              <a:t>Birimin </a:t>
            </a:r>
            <a:r>
              <a:rPr lang="tr-TR" sz="2000" dirty="0">
                <a:solidFill>
                  <a:srgbClr val="000000"/>
                </a:solidFill>
                <a:latin typeface="Calibri" panose="020F0502020204030204" pitchFamily="34" charset="0"/>
              </a:rPr>
              <a:t>geneline yayılmış, kalite güvencesi sistemi ve kültürünün gelişimini destekleyen etkin liderlik uygulamaları bulunmaktadır	</a:t>
            </a:r>
          </a:p>
        </p:txBody>
      </p:sp>
    </p:spTree>
    <p:extLst>
      <p:ext uri="{BB962C8B-B14F-4D97-AF65-F5344CB8AC3E}">
        <p14:creationId xmlns:p14="http://schemas.microsoft.com/office/powerpoint/2010/main" val="27553365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1" name="Dikdörtgen 20"/>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rgbClr val="000000"/>
                </a:solidFill>
                <a:latin typeface="Calibri" panose="020F0502020204030204" pitchFamily="34" charset="0"/>
              </a:rPr>
              <a:t>KALİTE GÜVENCE SİSTEMİ</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3" name="Dikdörtgen 2"/>
          <p:cNvSpPr/>
          <p:nvPr/>
        </p:nvSpPr>
        <p:spPr>
          <a:xfrm>
            <a:off x="136435" y="1822203"/>
            <a:ext cx="8354422" cy="2862322"/>
          </a:xfrm>
          <a:prstGeom prst="rect">
            <a:avLst/>
          </a:prstGeom>
        </p:spPr>
        <p:txBody>
          <a:bodyPr wrap="square">
            <a:spAutoFit/>
          </a:bodyPr>
          <a:lstStyle/>
          <a:p>
            <a:r>
              <a:rPr lang="tr-TR" sz="2000" b="1" dirty="0"/>
              <a:t>A.3. Paydaş Katılımı</a:t>
            </a:r>
          </a:p>
          <a:p>
            <a:endParaRPr lang="tr-TR" sz="2000" dirty="0"/>
          </a:p>
          <a:p>
            <a:r>
              <a:rPr lang="tr-TR" sz="2000" dirty="0"/>
              <a:t>Birimde kalite güvencesi, eğitim ve öğretim, araştırma ve geliştirme, toplumsal katkı, yönetim sistemi ve </a:t>
            </a:r>
            <a:r>
              <a:rPr lang="tr-TR" sz="2000" dirty="0" err="1"/>
              <a:t>uluslararasılaşma</a:t>
            </a:r>
            <a:r>
              <a:rPr lang="tr-TR" sz="2000" dirty="0"/>
              <a:t> süreçlerinin PUKÖ katmanlarına paydaş katılımını sağlamak için planlamalar nelerdir. Birimde  kalite güvencesi, eğitim ve öğretim, araştırma ve geliştirme, toplumsal katkı, yönetim sistemi ve </a:t>
            </a:r>
            <a:r>
              <a:rPr lang="tr-TR" sz="2000" dirty="0" err="1"/>
              <a:t>uluslararasılaşma</a:t>
            </a:r>
            <a:r>
              <a:rPr lang="tr-TR" sz="2000" dirty="0"/>
              <a:t> süreçlerinin PUKÖ katmanlarına paydaş katılımını sağlamak için planlamalar nasıl yapılmaktadır. </a:t>
            </a:r>
          </a:p>
          <a:p>
            <a:endParaRPr lang="tr-TR" sz="2000" dirty="0"/>
          </a:p>
        </p:txBody>
      </p:sp>
      <p:sp>
        <p:nvSpPr>
          <p:cNvPr id="5" name="Dikdörtgen 4"/>
          <p:cNvSpPr/>
          <p:nvPr/>
        </p:nvSpPr>
        <p:spPr>
          <a:xfrm>
            <a:off x="8766628" y="2689869"/>
            <a:ext cx="3309257" cy="1508105"/>
          </a:xfrm>
          <a:prstGeom prst="rect">
            <a:avLst/>
          </a:prstGeom>
          <a:solidFill>
            <a:schemeClr val="accent6">
              <a:lumMod val="40000"/>
              <a:lumOff val="60000"/>
            </a:schemeClr>
          </a:solidFill>
          <a:ln w="38100">
            <a:solidFill>
              <a:schemeClr val="tx1"/>
            </a:solidFill>
          </a:ln>
        </p:spPr>
        <p:txBody>
          <a:bodyPr wrap="square">
            <a:spAutoFit/>
          </a:bodyPr>
          <a:lstStyle/>
          <a:p>
            <a:r>
              <a:rPr lang="tr-TR" dirty="0"/>
              <a:t>Paydaş katılım mekanizmalarının işleyişi izlenmekte ve bağlı iyileştirmeler gerçekleştirilmektedir 	</a:t>
            </a:r>
          </a:p>
          <a:p>
            <a:r>
              <a:rPr lang="tr-TR" sz="2000" dirty="0">
                <a:solidFill>
                  <a:srgbClr val="000000"/>
                </a:solidFill>
                <a:latin typeface="Calibri" panose="020F0502020204030204" pitchFamily="34" charset="0"/>
              </a:rPr>
              <a:t>	</a:t>
            </a:r>
          </a:p>
        </p:txBody>
      </p:sp>
      <p:sp>
        <p:nvSpPr>
          <p:cNvPr id="7" name="Dikdörtgen 6"/>
          <p:cNvSpPr/>
          <p:nvPr/>
        </p:nvSpPr>
        <p:spPr>
          <a:xfrm>
            <a:off x="3744686" y="4834806"/>
            <a:ext cx="8153455" cy="1938992"/>
          </a:xfrm>
          <a:prstGeom prst="rect">
            <a:avLst/>
          </a:prstGeom>
          <a:solidFill>
            <a:schemeClr val="accent6">
              <a:lumMod val="40000"/>
              <a:lumOff val="60000"/>
            </a:schemeClr>
          </a:solidFill>
          <a:ln w="38100">
            <a:solidFill>
              <a:schemeClr val="tx1"/>
            </a:solidFill>
          </a:ln>
        </p:spPr>
        <p:txBody>
          <a:bodyPr wrap="square">
            <a:spAutoFit/>
          </a:bodyPr>
          <a:lstStyle/>
          <a:p>
            <a:r>
              <a:rPr lang="tr-TR" sz="2000" dirty="0" smtClean="0"/>
              <a:t>Birimin </a:t>
            </a:r>
            <a:r>
              <a:rPr lang="tr-TR" sz="2000" dirty="0"/>
              <a:t>tüm süreçlerine özgü oluşturulmuş iç ve dış paydaş listesi ile paydaşların </a:t>
            </a:r>
            <a:r>
              <a:rPr lang="tr-TR" sz="2000" dirty="0" err="1"/>
              <a:t>önceliklendirilmesine</a:t>
            </a:r>
            <a:r>
              <a:rPr lang="tr-TR" sz="2000" dirty="0"/>
              <a:t>, Paydaş görüşlerinin alınması sürecinde kullanılan veri toplama araçları ve yöntemi (Anketler, odak grup toplantıları, </a:t>
            </a:r>
            <a:r>
              <a:rPr lang="tr-TR" sz="2000" dirty="0" err="1"/>
              <a:t>çalıştaylar</a:t>
            </a:r>
            <a:r>
              <a:rPr lang="tr-TR" sz="2000" dirty="0"/>
              <a:t>, bilgi yönetim sistemi vb.), Karar alma süreçlerinde paydaş katılımının sağlandığını ve Paydaş katılım mekanizmalarının işleyişine ilişkin izleme ve iyileştirme kanıtları ile birlikte açıklayınız. </a:t>
            </a:r>
          </a:p>
        </p:txBody>
      </p:sp>
    </p:spTree>
    <p:extLst>
      <p:ext uri="{BB962C8B-B14F-4D97-AF65-F5344CB8AC3E}">
        <p14:creationId xmlns:p14="http://schemas.microsoft.com/office/powerpoint/2010/main" val="18378966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1" name="Dikdörtgen 20"/>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rgbClr val="000000"/>
                </a:solidFill>
                <a:latin typeface="Calibri" panose="020F0502020204030204" pitchFamily="34" charset="0"/>
              </a:rPr>
              <a:t>KALİTE GÜVENCE SİSTEMİ</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 name="Dikdörtgen 1"/>
          <p:cNvSpPr/>
          <p:nvPr/>
        </p:nvSpPr>
        <p:spPr>
          <a:xfrm>
            <a:off x="287382" y="2362371"/>
            <a:ext cx="5968275" cy="4093428"/>
          </a:xfrm>
          <a:prstGeom prst="rect">
            <a:avLst/>
          </a:prstGeom>
        </p:spPr>
        <p:txBody>
          <a:bodyPr wrap="square">
            <a:spAutoFit/>
          </a:bodyPr>
          <a:lstStyle/>
          <a:p>
            <a:r>
              <a:rPr lang="tr-TR" sz="2000" b="1" dirty="0"/>
              <a:t>A.4. </a:t>
            </a:r>
            <a:r>
              <a:rPr lang="tr-TR" sz="2000" b="1" dirty="0" err="1"/>
              <a:t>Uluslararasılaşma</a:t>
            </a:r>
            <a:endParaRPr lang="tr-TR" sz="2000" b="1" dirty="0"/>
          </a:p>
          <a:p>
            <a:endParaRPr lang="tr-TR" sz="2000" dirty="0"/>
          </a:p>
          <a:p>
            <a:r>
              <a:rPr lang="tr-TR" sz="2000" dirty="0"/>
              <a:t>A.4.1. </a:t>
            </a:r>
            <a:r>
              <a:rPr lang="tr-TR" sz="2000" dirty="0" err="1"/>
              <a:t>Uluslararasılaşma</a:t>
            </a:r>
            <a:r>
              <a:rPr lang="tr-TR" sz="2000" dirty="0"/>
              <a:t> politikası ve Performansı</a:t>
            </a:r>
          </a:p>
          <a:p>
            <a:endParaRPr lang="tr-TR" sz="2000" dirty="0"/>
          </a:p>
          <a:p>
            <a:r>
              <a:rPr lang="tr-TR" sz="2000" dirty="0"/>
              <a:t>Akademik birimin </a:t>
            </a:r>
            <a:r>
              <a:rPr lang="tr-TR" sz="2000" dirty="0" err="1"/>
              <a:t>Uluslararasılaşma</a:t>
            </a:r>
            <a:r>
              <a:rPr lang="tr-TR" sz="2000" dirty="0"/>
              <a:t> politikası kapsamında </a:t>
            </a:r>
            <a:r>
              <a:rPr lang="tr-TR" sz="2000" dirty="0" err="1"/>
              <a:t>Değişim</a:t>
            </a:r>
            <a:r>
              <a:rPr lang="tr-TR" sz="2000" dirty="0"/>
              <a:t> programları, Uluslararası </a:t>
            </a:r>
            <a:r>
              <a:rPr lang="tr-TR" sz="2000" dirty="0" err="1"/>
              <a:t>öğrenci</a:t>
            </a:r>
            <a:r>
              <a:rPr lang="tr-TR" sz="2000" dirty="0"/>
              <a:t>, Yabancı uyruklu akademik personel, Uluslararası </a:t>
            </a:r>
            <a:r>
              <a:rPr lang="tr-TR" sz="2000" dirty="0" err="1"/>
              <a:t>araştırmacı</a:t>
            </a:r>
            <a:r>
              <a:rPr lang="tr-TR" sz="2000" dirty="0"/>
              <a:t>, Uluslararası </a:t>
            </a:r>
            <a:r>
              <a:rPr lang="tr-TR" sz="2000" dirty="0" err="1"/>
              <a:t>ağlar</a:t>
            </a:r>
            <a:r>
              <a:rPr lang="tr-TR" sz="2000" dirty="0"/>
              <a:t> ve organizasyonlar, </a:t>
            </a:r>
            <a:r>
              <a:rPr lang="tr-TR" sz="2000" dirty="0" err="1"/>
              <a:t>Müfredatın</a:t>
            </a:r>
            <a:r>
              <a:rPr lang="tr-TR" sz="2000" dirty="0"/>
              <a:t> uluslararası </a:t>
            </a:r>
            <a:r>
              <a:rPr lang="tr-TR" sz="2000" dirty="0" err="1"/>
              <a:t>yaklaşımlarla</a:t>
            </a:r>
            <a:r>
              <a:rPr lang="tr-TR" sz="2000" dirty="0"/>
              <a:t> uyumu, Ortak diploma programları konularında yapılan uygulamaları  nasıl izlenmekte ve izlem sonuçlarına göre </a:t>
            </a:r>
            <a:r>
              <a:rPr lang="tr-TR" sz="2000" dirty="0" err="1"/>
              <a:t>uluslararasılaşma</a:t>
            </a:r>
            <a:r>
              <a:rPr lang="tr-TR" sz="2000" dirty="0"/>
              <a:t> politikalarının nasıl iyileştirildiği kanıtları ile birlikte açıklanmalıdır. </a:t>
            </a:r>
          </a:p>
        </p:txBody>
      </p:sp>
      <p:sp>
        <p:nvSpPr>
          <p:cNvPr id="5" name="Dikdörtgen 4"/>
          <p:cNvSpPr/>
          <p:nvPr/>
        </p:nvSpPr>
        <p:spPr>
          <a:xfrm>
            <a:off x="8171543" y="2700925"/>
            <a:ext cx="3555999" cy="3416320"/>
          </a:xfrm>
          <a:prstGeom prst="rect">
            <a:avLst/>
          </a:prstGeom>
          <a:solidFill>
            <a:schemeClr val="accent6">
              <a:lumMod val="40000"/>
              <a:lumOff val="60000"/>
            </a:schemeClr>
          </a:solidFill>
          <a:ln w="38100">
            <a:solidFill>
              <a:schemeClr val="tx1"/>
            </a:solidFill>
          </a:ln>
        </p:spPr>
        <p:txBody>
          <a:bodyPr wrap="square">
            <a:spAutoFit/>
          </a:bodyPr>
          <a:lstStyle/>
          <a:p>
            <a:endParaRPr lang="tr-TR" sz="2400" dirty="0"/>
          </a:p>
          <a:p>
            <a:r>
              <a:rPr lang="tr-TR" sz="2400" dirty="0" smtClean="0"/>
              <a:t>Birimin </a:t>
            </a:r>
            <a:r>
              <a:rPr lang="tr-TR" sz="2400" dirty="0" err="1"/>
              <a:t>uluslararasılaşma</a:t>
            </a:r>
            <a:r>
              <a:rPr lang="tr-TR" sz="2400" dirty="0"/>
              <a:t> performansını izlemek üzere kullandığı </a:t>
            </a:r>
            <a:r>
              <a:rPr lang="tr-TR" sz="2400" dirty="0" smtClean="0"/>
              <a:t>göstergeler tanımlanmıştır. </a:t>
            </a:r>
            <a:r>
              <a:rPr lang="tr-TR" sz="2400" dirty="0" err="1"/>
              <a:t>uluslararasılaşma</a:t>
            </a:r>
            <a:r>
              <a:rPr lang="tr-TR" sz="2400" dirty="0"/>
              <a:t> faaliyetleri izlenmekte ve iyileştirilmektedir 	</a:t>
            </a:r>
          </a:p>
          <a:p>
            <a:endParaRPr lang="tr-TR" sz="2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0666188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1" name="Dikdörtgen 20"/>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rgbClr val="000000"/>
                </a:solidFill>
                <a:latin typeface="Calibri" panose="020F0502020204030204" pitchFamily="34" charset="0"/>
              </a:rPr>
              <a:t>EĞİTİM-ÖĞRETİM</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3" name="Dikdörtgen 2"/>
          <p:cNvSpPr/>
          <p:nvPr/>
        </p:nvSpPr>
        <p:spPr>
          <a:xfrm>
            <a:off x="177075" y="1977188"/>
            <a:ext cx="7341326" cy="5016758"/>
          </a:xfrm>
          <a:prstGeom prst="rect">
            <a:avLst/>
          </a:prstGeom>
        </p:spPr>
        <p:txBody>
          <a:bodyPr wrap="square">
            <a:spAutoFit/>
          </a:bodyPr>
          <a:lstStyle/>
          <a:p>
            <a:r>
              <a:rPr lang="tr-TR" sz="2000" b="1" dirty="0"/>
              <a:t>B.1.1. Programların tasarımı ve onayı</a:t>
            </a:r>
          </a:p>
          <a:p>
            <a:endParaRPr lang="tr-TR" sz="2000" dirty="0"/>
          </a:p>
          <a:p>
            <a:r>
              <a:rPr lang="tr-TR" sz="2000" dirty="0"/>
              <a:t>Programların amaçları ve öğrenme çıktıları (kazanımları) oluşturulması,  TYYÇ ile uyumu ve paydaşlara ne şekilde ilan edildiği belirtilmelidir. Program yeterlilikleri belirlenirken kurumun misyon-vizyonu  ile eğitim-öğretim politikası ile ilişkisi açıklanmalıdır. Ders bilgi paketleri varsa ulusal çekirdek programı, varsa ölçütler (örneğin akreditasyon ölçütleri vb.) dikkate alınarak hazırlandığı somut kanıtlarla belirtilmelidir. Kazanımların ifade şekli öngörülen bilişsel, </a:t>
            </a:r>
            <a:r>
              <a:rPr lang="tr-TR" sz="2000" dirty="0" err="1"/>
              <a:t>duyuşsal</a:t>
            </a:r>
            <a:r>
              <a:rPr lang="tr-TR" sz="2000" dirty="0"/>
              <a:t> ve </a:t>
            </a:r>
            <a:r>
              <a:rPr lang="tr-TR" sz="2000" dirty="0" err="1"/>
              <a:t>devinimsel</a:t>
            </a:r>
            <a:r>
              <a:rPr lang="tr-TR" sz="2000" dirty="0"/>
              <a:t> seviyeyi açıkça belirtmektedir. Program düzeyinde yeterliliklerin hangi eylemlerle kazandırılabileceği (yeterlilik-ders-öğretim yöntemi matrisleri), Alan farklılıklarına göre yeterliliklerin hangi eğitim türlerinde (örgün, karma, uzaktan) kazandırılabileceği ve programların tasarımında, fiziksel ve teknolojik olanaklar hakkında bilgi verilir. </a:t>
            </a:r>
          </a:p>
          <a:p>
            <a:endParaRPr lang="tr-TR" sz="2000" dirty="0"/>
          </a:p>
        </p:txBody>
      </p:sp>
      <p:sp>
        <p:nvSpPr>
          <p:cNvPr id="5" name="Dikdörtgen 4"/>
          <p:cNvSpPr/>
          <p:nvPr/>
        </p:nvSpPr>
        <p:spPr>
          <a:xfrm>
            <a:off x="8215085" y="1977188"/>
            <a:ext cx="3555999" cy="4524315"/>
          </a:xfrm>
          <a:prstGeom prst="rect">
            <a:avLst/>
          </a:prstGeom>
          <a:solidFill>
            <a:schemeClr val="accent1">
              <a:lumMod val="60000"/>
              <a:lumOff val="40000"/>
            </a:schemeClr>
          </a:solidFill>
          <a:ln w="38100">
            <a:solidFill>
              <a:schemeClr val="tx1"/>
            </a:solidFill>
          </a:ln>
        </p:spPr>
        <p:txBody>
          <a:bodyPr wrap="square">
            <a:spAutoFit/>
          </a:bodyPr>
          <a:lstStyle/>
          <a:p>
            <a:r>
              <a:rPr lang="tr-TR" sz="2400" dirty="0" smtClean="0"/>
              <a:t>Program </a:t>
            </a:r>
            <a:r>
              <a:rPr lang="tr-TR" sz="2400" dirty="0"/>
              <a:t>amaç ve çıktılarının TYYÇ ile uyumunu gösteren </a:t>
            </a:r>
            <a:r>
              <a:rPr lang="tr-TR" sz="2400" dirty="0" smtClean="0"/>
              <a:t>kanıtlar bulunmaktadır. </a:t>
            </a:r>
          </a:p>
          <a:p>
            <a:endParaRPr lang="tr-TR" sz="2400" dirty="0" smtClean="0"/>
          </a:p>
          <a:p>
            <a:r>
              <a:rPr lang="tr-TR" sz="2400" dirty="0"/>
              <a:t>Programların tasarım ve onay süreçleri sistematik olarak izlenmekte ve ilgili paydaşlarla birlikte değerlendirilerek iyileştirilmektedir 	</a:t>
            </a:r>
          </a:p>
          <a:p>
            <a:endParaRPr lang="tr-TR" sz="2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8894081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1" name="Dikdörtgen 20"/>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rgbClr val="000000"/>
                </a:solidFill>
                <a:latin typeface="Calibri" panose="020F0502020204030204" pitchFamily="34" charset="0"/>
              </a:rPr>
              <a:t>EĞİTİM-ÖĞRETİM</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 name="Dikdörtgen 1"/>
          <p:cNvSpPr/>
          <p:nvPr/>
        </p:nvSpPr>
        <p:spPr>
          <a:xfrm>
            <a:off x="0" y="1936101"/>
            <a:ext cx="7679509" cy="4708981"/>
          </a:xfrm>
          <a:prstGeom prst="rect">
            <a:avLst/>
          </a:prstGeom>
        </p:spPr>
        <p:txBody>
          <a:bodyPr wrap="square">
            <a:spAutoFit/>
          </a:bodyPr>
          <a:lstStyle/>
          <a:p>
            <a:r>
              <a:rPr lang="tr-TR" sz="2000" b="1" dirty="0"/>
              <a:t>B.1.2. Programın ders dağılım dengesi ve AKTS</a:t>
            </a:r>
          </a:p>
          <a:p>
            <a:endParaRPr lang="tr-TR" sz="2000" dirty="0"/>
          </a:p>
          <a:p>
            <a:r>
              <a:rPr lang="tr-TR" sz="2000" dirty="0"/>
              <a:t>Programın ders dağılımına ilişkin ilke, kural ve yöntemleri belirtiniz. Öğretim programı (müfredat) yapısı zorunlu-seçmeli ders, alan-alan dışı ders dengesini gözetmekte, kültürel derinlik ve farklı disiplinleri tanıma imkânı verildiği, Ders sayısı ve haftalık ders saati öğrencinin akademik olmayan etkinliklere de zaman ayırabileceği şekilde düzenlendiği ve bu kapsamda geliştirilen ders bilgi paketlerinin amaca uygunluğu ve işlerliği izlenmekte ve iyileştirmelerin nasıl yapıldığını belirtiniz.</a:t>
            </a:r>
          </a:p>
          <a:p>
            <a:endParaRPr lang="tr-TR" sz="2000" dirty="0"/>
          </a:p>
          <a:p>
            <a:r>
              <a:rPr lang="tr-TR" sz="2000" dirty="0"/>
              <a:t>Tüm derslerin AKTS değeri, öğrenci iş yükü, Staj ve mesleğe ait uygulamalı öğrenme fırsatlarının olup olmadığı ve gerçekleşen uygulamanın niteliği irdelenmelidir. Öğrenci iş yüküne dayalı tasarımda uzaktan eğitimle ortaya çıkan çeşitliliklerin </a:t>
            </a:r>
            <a:r>
              <a:rPr lang="tr-TR" sz="2000" dirty="0" err="1"/>
              <a:t>müfredatda</a:t>
            </a:r>
            <a:r>
              <a:rPr lang="tr-TR" sz="2000" dirty="0"/>
              <a:t> nasıl belirlendiği açıklanmalıdır. </a:t>
            </a:r>
          </a:p>
        </p:txBody>
      </p:sp>
      <p:sp>
        <p:nvSpPr>
          <p:cNvPr id="5" name="Dikdörtgen 4"/>
          <p:cNvSpPr/>
          <p:nvPr/>
        </p:nvSpPr>
        <p:spPr>
          <a:xfrm>
            <a:off x="8215085" y="2497725"/>
            <a:ext cx="3555999" cy="3416320"/>
          </a:xfrm>
          <a:prstGeom prst="rect">
            <a:avLst/>
          </a:prstGeom>
          <a:solidFill>
            <a:schemeClr val="accent1">
              <a:lumMod val="60000"/>
              <a:lumOff val="40000"/>
            </a:schemeClr>
          </a:solidFill>
          <a:ln w="38100">
            <a:solidFill>
              <a:schemeClr val="tx1"/>
            </a:solidFill>
          </a:ln>
        </p:spPr>
        <p:txBody>
          <a:bodyPr wrap="square">
            <a:spAutoFit/>
          </a:bodyPr>
          <a:lstStyle/>
          <a:p>
            <a:endParaRPr lang="tr-TR" sz="2400" dirty="0"/>
          </a:p>
          <a:p>
            <a:r>
              <a:rPr lang="tr-TR" sz="2400" dirty="0"/>
              <a:t>Ders dağılım dengesinin izlenmesine ve iyileştirilmesine ilişkin kanıtlar </a:t>
            </a:r>
            <a:r>
              <a:rPr lang="tr-TR" sz="2400" dirty="0" smtClean="0"/>
              <a:t>verilmiş ve </a:t>
            </a:r>
            <a:r>
              <a:rPr lang="tr-TR" sz="2400" dirty="0"/>
              <a:t>Programlarda ders dağılım dengesi izlenmekte ve </a:t>
            </a:r>
            <a:r>
              <a:rPr lang="tr-TR" sz="2400" dirty="0" smtClean="0"/>
              <a:t>iyileştirilmektedir.</a:t>
            </a:r>
            <a:endParaRPr lang="tr-TR" sz="2400" dirty="0"/>
          </a:p>
          <a:p>
            <a:endParaRPr lang="tr-TR" sz="2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7442331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1" name="Dikdörtgen 20"/>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rgbClr val="000000"/>
                </a:solidFill>
                <a:latin typeface="Calibri" panose="020F0502020204030204" pitchFamily="34" charset="0"/>
              </a:rPr>
              <a:t>EĞİTİM-ÖĞRETİM</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3" name="Dikdörtgen 2"/>
          <p:cNvSpPr/>
          <p:nvPr/>
        </p:nvSpPr>
        <p:spPr>
          <a:xfrm>
            <a:off x="207554" y="2083083"/>
            <a:ext cx="6352903" cy="4401205"/>
          </a:xfrm>
          <a:prstGeom prst="rect">
            <a:avLst/>
          </a:prstGeom>
        </p:spPr>
        <p:txBody>
          <a:bodyPr wrap="square">
            <a:spAutoFit/>
          </a:bodyPr>
          <a:lstStyle/>
          <a:p>
            <a:r>
              <a:rPr lang="tr-TR" sz="2000" b="1" dirty="0"/>
              <a:t>B.1.3. Ölçme ve değerlendirme sistemi</a:t>
            </a:r>
          </a:p>
          <a:p>
            <a:endParaRPr lang="tr-TR" sz="2000" dirty="0"/>
          </a:p>
          <a:p>
            <a:r>
              <a:rPr lang="tr-TR" sz="2000" dirty="0"/>
              <a:t>Akademik birimde, bütüncül bir ölçme-değerlendirme sistemi, Ölçme-değerlendirme için ana ilke ve kuralların nasıl tanımlandığını belirtiniz. Öğrenme kazanımı, öğretim programı (müfredat), eğitim hizmetinin verilme biçimi (örgün, uzaktan, karma, açıktan), öğretim yöntemi ve ölçme-değerlendirme uyumu nasıl yapıldığı, Sınav uygulama ve güvenliği (örgün/çevrimiçi sınavlar, dezavantajlı gruplara yönelik sınavlar) mekanizmaların neler olduğu, ölçme-değerlendirme yaklaşım ve olanaklarını öğrenci-öğretim elemanı geri bildirimine dayalı biçimde nasıl iyileştirildiğini bölümler bazında örnekler ile açıklayınız.</a:t>
            </a:r>
          </a:p>
        </p:txBody>
      </p:sp>
      <p:sp>
        <p:nvSpPr>
          <p:cNvPr id="5" name="Dikdörtgen 4"/>
          <p:cNvSpPr/>
          <p:nvPr/>
        </p:nvSpPr>
        <p:spPr>
          <a:xfrm>
            <a:off x="7300686" y="2021527"/>
            <a:ext cx="4441369" cy="3785652"/>
          </a:xfrm>
          <a:prstGeom prst="rect">
            <a:avLst/>
          </a:prstGeom>
          <a:solidFill>
            <a:schemeClr val="accent1">
              <a:lumMod val="60000"/>
              <a:lumOff val="40000"/>
            </a:schemeClr>
          </a:solidFill>
          <a:ln w="38100">
            <a:solidFill>
              <a:schemeClr val="tx1"/>
            </a:solidFill>
          </a:ln>
        </p:spPr>
        <p:txBody>
          <a:bodyPr wrap="square">
            <a:spAutoFit/>
          </a:bodyPr>
          <a:lstStyle/>
          <a:p>
            <a:endParaRPr lang="tr-TR" sz="2400" dirty="0"/>
          </a:p>
          <a:p>
            <a:endParaRPr lang="tr-TR" sz="2400" dirty="0"/>
          </a:p>
          <a:p>
            <a:r>
              <a:rPr lang="tr-TR" sz="2400" i="1" dirty="0"/>
              <a:t>Ölçme ve değerlendirme uygulamalarının ders kazanımları ve program yeterlilikleriyle ilişkilendirildiğini, öğrenci iş yükünü temel aldığını* gösteren ders bilgi paketi örnekleri </a:t>
            </a:r>
            <a:endParaRPr lang="tr-TR" sz="2400" dirty="0"/>
          </a:p>
          <a:p>
            <a:r>
              <a:rPr lang="tr-TR" sz="2400" dirty="0"/>
              <a:t>	</a:t>
            </a:r>
          </a:p>
          <a:p>
            <a:endParaRPr lang="tr-TR" sz="2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5656713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1" name="Dikdörtgen 20"/>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rgbClr val="000000"/>
                </a:solidFill>
                <a:latin typeface="Calibri" panose="020F0502020204030204" pitchFamily="34" charset="0"/>
              </a:rPr>
              <a:t>EĞİTİM-ÖĞRETİM</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 name="Dikdörtgen 1"/>
          <p:cNvSpPr/>
          <p:nvPr/>
        </p:nvSpPr>
        <p:spPr>
          <a:xfrm>
            <a:off x="0" y="2039564"/>
            <a:ext cx="8055429" cy="4708981"/>
          </a:xfrm>
          <a:prstGeom prst="rect">
            <a:avLst/>
          </a:prstGeom>
        </p:spPr>
        <p:txBody>
          <a:bodyPr wrap="square">
            <a:spAutoFit/>
          </a:bodyPr>
          <a:lstStyle/>
          <a:p>
            <a:r>
              <a:rPr lang="tr-TR" sz="2000" b="1" dirty="0"/>
              <a:t>B.2.1. Öğretim yöntem ve teknikleri </a:t>
            </a:r>
          </a:p>
          <a:p>
            <a:endParaRPr lang="tr-TR" sz="2000" dirty="0"/>
          </a:p>
          <a:p>
            <a:r>
              <a:rPr lang="tr-TR" sz="2000" dirty="0" err="1"/>
              <a:t>Öğretim</a:t>
            </a:r>
            <a:r>
              <a:rPr lang="tr-TR" sz="2000" dirty="0"/>
              <a:t> </a:t>
            </a:r>
            <a:r>
              <a:rPr lang="tr-TR" sz="2000" dirty="0" err="1"/>
              <a:t>yöntemi</a:t>
            </a:r>
            <a:r>
              <a:rPr lang="tr-TR" sz="2000" dirty="0"/>
              <a:t> </a:t>
            </a:r>
            <a:r>
              <a:rPr lang="tr-TR" sz="2000" dirty="0" err="1"/>
              <a:t>öğrenciyi</a:t>
            </a:r>
            <a:r>
              <a:rPr lang="tr-TR" sz="2000" dirty="0"/>
              <a:t> aktif hale getiren ve </a:t>
            </a:r>
            <a:r>
              <a:rPr lang="tr-TR" sz="2000" dirty="0" err="1"/>
              <a:t>etkileşimli</a:t>
            </a:r>
            <a:r>
              <a:rPr lang="tr-TR" sz="2000" dirty="0"/>
              <a:t> </a:t>
            </a:r>
            <a:r>
              <a:rPr lang="tr-TR" sz="2000" dirty="0" err="1"/>
              <a:t>öğrenme</a:t>
            </a:r>
            <a:r>
              <a:rPr lang="tr-TR" sz="2000" dirty="0"/>
              <a:t> odaklıdır. Tüm eğitim türleri içerisinde (örgün, uzaktan, karma) o eğitim türünün doğasına uygun; öğrenci merkezli, yetkinlik temelli, süreç ve performans odaklı </a:t>
            </a:r>
            <a:r>
              <a:rPr lang="tr-TR" sz="2000" dirty="0" err="1"/>
              <a:t>disiplinlerarası</a:t>
            </a:r>
            <a:r>
              <a:rPr lang="tr-TR" sz="2000" dirty="0"/>
              <a:t>, </a:t>
            </a:r>
            <a:r>
              <a:rPr lang="tr-TR" sz="2000" dirty="0" err="1"/>
              <a:t>bütünleyici</a:t>
            </a:r>
            <a:r>
              <a:rPr lang="tr-TR" sz="2000" dirty="0"/>
              <a:t>, vaka/uygulama temelinde </a:t>
            </a:r>
            <a:r>
              <a:rPr lang="tr-TR" sz="2000" dirty="0" err="1"/>
              <a:t>öğrenmeyi</a:t>
            </a:r>
            <a:r>
              <a:rPr lang="tr-TR" sz="2000" dirty="0"/>
              <a:t> </a:t>
            </a:r>
            <a:r>
              <a:rPr lang="tr-TR" sz="2000" dirty="0" err="1"/>
              <a:t>önceleyen</a:t>
            </a:r>
            <a:r>
              <a:rPr lang="tr-TR" sz="2000" dirty="0"/>
              <a:t> </a:t>
            </a:r>
            <a:r>
              <a:rPr lang="tr-TR" sz="2000" dirty="0" err="1"/>
              <a:t>yaklaşımlara</a:t>
            </a:r>
            <a:r>
              <a:rPr lang="tr-TR" sz="2000" dirty="0"/>
              <a:t> yer verilir. Bilgi aktarımından </a:t>
            </a:r>
            <a:r>
              <a:rPr lang="tr-TR" sz="2000" dirty="0" err="1"/>
              <a:t>çok</a:t>
            </a:r>
            <a:r>
              <a:rPr lang="tr-TR" sz="2000" dirty="0"/>
              <a:t> derin </a:t>
            </a:r>
            <a:r>
              <a:rPr lang="tr-TR" sz="2000" dirty="0" err="1"/>
              <a:t>öğrenmeye</a:t>
            </a:r>
            <a:r>
              <a:rPr lang="tr-TR" sz="2000" dirty="0"/>
              <a:t>, öğrenci ilgi, motivasyon ve bağlılığına </a:t>
            </a:r>
            <a:r>
              <a:rPr lang="tr-TR" sz="2000" dirty="0" err="1"/>
              <a:t>odaklanılmıştır</a:t>
            </a:r>
            <a:r>
              <a:rPr lang="tr-TR" sz="2000" dirty="0"/>
              <a:t>. </a:t>
            </a:r>
          </a:p>
          <a:p>
            <a:endParaRPr lang="tr-TR" sz="2000" dirty="0"/>
          </a:p>
          <a:p>
            <a:r>
              <a:rPr lang="tr-TR" sz="2000" dirty="0"/>
              <a:t>Örgün eğitim süreçleri, teknolojinin sunduğu olanaklar ve ters yüz öğrenme, proje temelli öğrenme gibi yaklaşımlarla zenginleştirilmektedir. </a:t>
            </a:r>
            <a:r>
              <a:rPr lang="tr-TR" sz="2000" dirty="0" err="1"/>
              <a:t>Öğrencilerinin</a:t>
            </a:r>
            <a:r>
              <a:rPr lang="tr-TR" sz="2000" dirty="0"/>
              <a:t> </a:t>
            </a:r>
            <a:r>
              <a:rPr lang="tr-TR" sz="2000" dirty="0" err="1"/>
              <a:t>araştırma</a:t>
            </a:r>
            <a:r>
              <a:rPr lang="tr-TR" sz="2000" dirty="0"/>
              <a:t> süreçlerine katılımı </a:t>
            </a:r>
            <a:r>
              <a:rPr lang="tr-TR" sz="2000" dirty="0" err="1"/>
              <a:t>müfredat</a:t>
            </a:r>
            <a:r>
              <a:rPr lang="tr-TR" sz="2000" dirty="0"/>
              <a:t>, </a:t>
            </a:r>
            <a:r>
              <a:rPr lang="tr-TR" sz="2000" dirty="0" err="1"/>
              <a:t>yöntem</a:t>
            </a:r>
            <a:r>
              <a:rPr lang="tr-TR" sz="2000" dirty="0"/>
              <a:t> ve </a:t>
            </a:r>
            <a:r>
              <a:rPr lang="tr-TR" sz="2000" dirty="0" err="1"/>
              <a:t>yaklaşımlarla</a:t>
            </a:r>
            <a:r>
              <a:rPr lang="tr-TR" sz="2000" dirty="0"/>
              <a:t> desteklendiğini belirten </a:t>
            </a:r>
            <a:r>
              <a:rPr lang="tr-TR" sz="2000" dirty="0" err="1"/>
              <a:t>uyglamalar</a:t>
            </a:r>
            <a:r>
              <a:rPr lang="tr-TR" sz="2000" dirty="0"/>
              <a:t> açıklanmalıdır.  Tüm bu süreçlerin uygulanması, kontrol edilmesi ve gereken </a:t>
            </a:r>
            <a:r>
              <a:rPr lang="tr-TR" sz="2000" dirty="0" err="1"/>
              <a:t>önlemlerin</a:t>
            </a:r>
            <a:r>
              <a:rPr lang="tr-TR" sz="2000" dirty="0"/>
              <a:t> alınması sistematik olarak nasıl </a:t>
            </a:r>
            <a:r>
              <a:rPr lang="tr-TR" sz="2000" dirty="0" err="1"/>
              <a:t>değerlendirilmektedir</a:t>
            </a:r>
            <a:endParaRPr lang="tr-TR" sz="2000" dirty="0"/>
          </a:p>
        </p:txBody>
      </p:sp>
      <p:sp>
        <p:nvSpPr>
          <p:cNvPr id="5" name="Dikdörtgen 4"/>
          <p:cNvSpPr/>
          <p:nvPr/>
        </p:nvSpPr>
        <p:spPr>
          <a:xfrm>
            <a:off x="8055429" y="2021527"/>
            <a:ext cx="3686626" cy="4524315"/>
          </a:xfrm>
          <a:prstGeom prst="rect">
            <a:avLst/>
          </a:prstGeom>
          <a:solidFill>
            <a:schemeClr val="accent1">
              <a:lumMod val="60000"/>
              <a:lumOff val="40000"/>
            </a:schemeClr>
          </a:solidFill>
          <a:ln w="38100">
            <a:solidFill>
              <a:schemeClr val="tx1"/>
            </a:solidFill>
          </a:ln>
        </p:spPr>
        <p:txBody>
          <a:bodyPr wrap="square">
            <a:spAutoFit/>
          </a:bodyPr>
          <a:lstStyle/>
          <a:p>
            <a:endParaRPr lang="tr-TR" sz="2400" dirty="0"/>
          </a:p>
          <a:p>
            <a:r>
              <a:rPr lang="tr-TR" sz="2400" dirty="0"/>
              <a:t>Ders bilgi paketlerinde öğrenci merkezli öğretim </a:t>
            </a:r>
            <a:r>
              <a:rPr lang="tr-TR" sz="2400" dirty="0" smtClean="0"/>
              <a:t>yöntemleri bulunmaktadır. </a:t>
            </a:r>
          </a:p>
          <a:p>
            <a:endParaRPr lang="tr-TR" sz="2400" dirty="0"/>
          </a:p>
          <a:p>
            <a:r>
              <a:rPr lang="tr-TR" sz="2400" dirty="0" err="1"/>
              <a:t>Öğrenme-öğretme</a:t>
            </a:r>
            <a:r>
              <a:rPr lang="tr-TR" sz="2400" dirty="0"/>
              <a:t> süreçlerinde öğrenci merkezli yaklaşımın uygulanmasına yönelik ilke, kural ve planlamalar bulunmaktadır 	</a:t>
            </a:r>
          </a:p>
          <a:p>
            <a:endParaRPr lang="tr-TR" sz="2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6832123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1" name="Dikdörtgen 20"/>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rgbClr val="000000"/>
                </a:solidFill>
                <a:latin typeface="Calibri" panose="020F0502020204030204" pitchFamily="34" charset="0"/>
              </a:rPr>
              <a:t>EĞİTİM-ÖĞRETİM</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3" name="Dikdörtgen 2"/>
          <p:cNvSpPr/>
          <p:nvPr/>
        </p:nvSpPr>
        <p:spPr>
          <a:xfrm>
            <a:off x="134982" y="2377500"/>
            <a:ext cx="6599647" cy="4093428"/>
          </a:xfrm>
          <a:prstGeom prst="rect">
            <a:avLst/>
          </a:prstGeom>
        </p:spPr>
        <p:txBody>
          <a:bodyPr wrap="square">
            <a:spAutoFit/>
          </a:bodyPr>
          <a:lstStyle/>
          <a:p>
            <a:r>
              <a:rPr lang="tr-TR" sz="2000" b="1" dirty="0"/>
              <a:t>B.2.2. Öğrenme ortamı ve </a:t>
            </a:r>
            <a:r>
              <a:rPr lang="tr-TR" sz="2000" b="1" dirty="0" smtClean="0"/>
              <a:t>kaynakları</a:t>
            </a:r>
          </a:p>
          <a:p>
            <a:endParaRPr lang="tr-TR" sz="2000" dirty="0"/>
          </a:p>
          <a:p>
            <a:r>
              <a:rPr lang="tr-TR" sz="2000" dirty="0"/>
              <a:t>Sınıf, laboratuvar, </a:t>
            </a:r>
            <a:r>
              <a:rPr lang="tr-TR" sz="2000" dirty="0" err="1"/>
              <a:t>kütüphane</a:t>
            </a:r>
            <a:r>
              <a:rPr lang="tr-TR" sz="2000" dirty="0"/>
              <a:t>, </a:t>
            </a:r>
            <a:r>
              <a:rPr lang="tr-TR" sz="2000" dirty="0" err="1"/>
              <a:t>stüdyo</a:t>
            </a:r>
            <a:r>
              <a:rPr lang="tr-TR" sz="2000" dirty="0"/>
              <a:t>; ders kitapları, </a:t>
            </a:r>
            <a:r>
              <a:rPr lang="tr-TR" sz="2000" dirty="0" err="1"/>
              <a:t>çevrimiçi</a:t>
            </a:r>
            <a:r>
              <a:rPr lang="tr-TR" sz="2000" dirty="0"/>
              <a:t> (online) kitaplar/belgeler/videolar vb. kaynaklar uygun nitelik ve niceliktedir, </a:t>
            </a:r>
            <a:r>
              <a:rPr lang="tr-TR" sz="2000" dirty="0" err="1"/>
              <a:t>erişilebilirdir</a:t>
            </a:r>
            <a:r>
              <a:rPr lang="tr-TR" sz="2000" dirty="0"/>
              <a:t> ve </a:t>
            </a:r>
            <a:r>
              <a:rPr lang="tr-TR" sz="2000" dirty="0" err="1"/>
              <a:t>öğrencilerin</a:t>
            </a:r>
            <a:r>
              <a:rPr lang="tr-TR" sz="2000" dirty="0"/>
              <a:t> bilgisine/kullanımına </a:t>
            </a:r>
            <a:r>
              <a:rPr lang="tr-TR" sz="2000" dirty="0" err="1"/>
              <a:t>sunulmuştur</a:t>
            </a:r>
            <a:r>
              <a:rPr lang="tr-TR" sz="2000" dirty="0"/>
              <a:t>. Öğrenme ortamı ve kaynaklarının kullanımı izlenmekte ve iyileştirilmektedir. </a:t>
            </a:r>
            <a:endParaRPr lang="tr-TR" sz="2000" dirty="0" smtClean="0"/>
          </a:p>
          <a:p>
            <a:endParaRPr lang="tr-TR" sz="2000" dirty="0"/>
          </a:p>
          <a:p>
            <a:r>
              <a:rPr lang="tr-TR" sz="2000" dirty="0"/>
              <a:t>Kurumda eğitim-öğretim ihtiyaçlarına tümüyle cevap verebilen, kullanıcı dostu, ergonomik, eş zamanlı ve eş zamansız öğrenme, zenginleştirilmiş içerik geliştirme ayrıca ölçme ve değerlendirme ve </a:t>
            </a:r>
            <a:r>
              <a:rPr lang="tr-TR" sz="2000" dirty="0" err="1"/>
              <a:t>hizmetiçi</a:t>
            </a:r>
            <a:r>
              <a:rPr lang="tr-TR" sz="2000" dirty="0"/>
              <a:t> eğitim olanaklarına sahip bir öğrenme yönetim sistemi bulunmaktadır. </a:t>
            </a:r>
          </a:p>
        </p:txBody>
      </p:sp>
      <p:sp>
        <p:nvSpPr>
          <p:cNvPr id="5" name="Dikdörtgen 4"/>
          <p:cNvSpPr/>
          <p:nvPr/>
        </p:nvSpPr>
        <p:spPr>
          <a:xfrm>
            <a:off x="8084457" y="1948956"/>
            <a:ext cx="3686626" cy="4524315"/>
          </a:xfrm>
          <a:prstGeom prst="rect">
            <a:avLst/>
          </a:prstGeom>
          <a:solidFill>
            <a:schemeClr val="accent1">
              <a:lumMod val="60000"/>
              <a:lumOff val="40000"/>
            </a:schemeClr>
          </a:solidFill>
          <a:ln w="38100">
            <a:solidFill>
              <a:schemeClr val="tx1"/>
            </a:solidFill>
          </a:ln>
        </p:spPr>
        <p:txBody>
          <a:bodyPr wrap="square">
            <a:spAutoFit/>
          </a:bodyPr>
          <a:lstStyle/>
          <a:p>
            <a:endParaRPr lang="tr-TR" sz="2400" dirty="0"/>
          </a:p>
          <a:p>
            <a:r>
              <a:rPr lang="tr-TR" sz="2400" i="1" dirty="0" smtClean="0"/>
              <a:t>Öğrenme </a:t>
            </a:r>
            <a:r>
              <a:rPr lang="tr-TR" sz="2400" i="1" dirty="0"/>
              <a:t>kaynakları ve bu kaynakların yeterlilik durumu, geliştirilmesine ilişkin planlamalar ve uygulamalar </a:t>
            </a:r>
            <a:r>
              <a:rPr lang="tr-TR" sz="2400" i="1" dirty="0" smtClean="0"/>
              <a:t>bulunmaktadır.</a:t>
            </a:r>
          </a:p>
          <a:p>
            <a:endParaRPr lang="tr-TR" sz="2400" i="1" dirty="0"/>
          </a:p>
          <a:p>
            <a:r>
              <a:rPr lang="tr-TR" sz="2400" i="1" dirty="0" smtClean="0"/>
              <a:t>Öğrenci başına düşen sayısal bilgiler verilmelidir.</a:t>
            </a:r>
            <a:r>
              <a:rPr lang="tr-TR" sz="2400" dirty="0"/>
              <a:t>	</a:t>
            </a:r>
          </a:p>
          <a:p>
            <a:endParaRPr lang="tr-TR" sz="2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8670183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1" name="Dikdörtgen 20"/>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rgbClr val="000000"/>
                </a:solidFill>
                <a:latin typeface="Calibri" panose="020F0502020204030204" pitchFamily="34" charset="0"/>
              </a:rPr>
              <a:t>EĞİTİM-ÖĞRETİM</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 name="Dikdörtgen 1"/>
          <p:cNvSpPr/>
          <p:nvPr/>
        </p:nvSpPr>
        <p:spPr>
          <a:xfrm>
            <a:off x="245289" y="1975678"/>
            <a:ext cx="6605453" cy="4462760"/>
          </a:xfrm>
          <a:prstGeom prst="rect">
            <a:avLst/>
          </a:prstGeom>
        </p:spPr>
        <p:txBody>
          <a:bodyPr wrap="square">
            <a:spAutoFit/>
          </a:bodyPr>
          <a:lstStyle/>
          <a:p>
            <a:r>
              <a:rPr lang="tr-TR" sz="2400" b="1" dirty="0"/>
              <a:t>B.2.3. Öğrenci geri bildirimleri </a:t>
            </a:r>
          </a:p>
          <a:p>
            <a:endParaRPr lang="tr-TR" sz="2000" dirty="0"/>
          </a:p>
          <a:p>
            <a:r>
              <a:rPr lang="tr-TR" sz="2000" dirty="0" err="1"/>
              <a:t>Öğrenci</a:t>
            </a:r>
            <a:r>
              <a:rPr lang="tr-TR" sz="2000" dirty="0"/>
              <a:t> </a:t>
            </a:r>
            <a:r>
              <a:rPr lang="tr-TR" sz="2000" dirty="0" err="1"/>
              <a:t>görüşu</a:t>
            </a:r>
            <a:r>
              <a:rPr lang="tr-TR" sz="2000" dirty="0"/>
              <a:t>̈ (ders, dersin </a:t>
            </a:r>
            <a:r>
              <a:rPr lang="tr-TR" sz="2000" dirty="0" err="1"/>
              <a:t>öğretim</a:t>
            </a:r>
            <a:r>
              <a:rPr lang="tr-TR" sz="2000" dirty="0"/>
              <a:t> elemanı, diploma programı, hizmet ve genel memnuniyet seviyesi, </a:t>
            </a:r>
            <a:r>
              <a:rPr lang="tr-TR" sz="2000" dirty="0" err="1"/>
              <a:t>vb</a:t>
            </a:r>
            <a:r>
              <a:rPr lang="tr-TR" sz="2000" dirty="0"/>
              <a:t>) sistematik olarak ve hangi yollarla alınmakta, etkin kullanılmakta ve </a:t>
            </a:r>
            <a:r>
              <a:rPr lang="tr-TR" sz="2000" dirty="0" err="1"/>
              <a:t>sonuçları</a:t>
            </a:r>
            <a:r>
              <a:rPr lang="tr-TR" sz="2000" dirty="0"/>
              <a:t> nasıl </a:t>
            </a:r>
            <a:r>
              <a:rPr lang="tr-TR" sz="2000" dirty="0" err="1"/>
              <a:t>paylaşılmaktadır</a:t>
            </a:r>
            <a:r>
              <a:rPr lang="tr-TR" sz="2000" dirty="0"/>
              <a:t>. Kullanılan </a:t>
            </a:r>
            <a:r>
              <a:rPr lang="tr-TR" sz="2000" dirty="0" err="1"/>
              <a:t>yöntemlerin</a:t>
            </a:r>
            <a:r>
              <a:rPr lang="tr-TR" sz="2000" dirty="0"/>
              <a:t> </a:t>
            </a:r>
            <a:r>
              <a:rPr lang="tr-TR" sz="2000" dirty="0" err="1"/>
              <a:t>geçerli</a:t>
            </a:r>
            <a:r>
              <a:rPr lang="tr-TR" sz="2000" dirty="0"/>
              <a:t> ve </a:t>
            </a:r>
            <a:r>
              <a:rPr lang="tr-TR" sz="2000" dirty="0" err="1"/>
              <a:t>güvenilir</a:t>
            </a:r>
            <a:r>
              <a:rPr lang="tr-TR" sz="2000" dirty="0"/>
              <a:t> olması, verilerin tutarlı ve temsil eder olması nasıl </a:t>
            </a:r>
            <a:r>
              <a:rPr lang="tr-TR" sz="2000" dirty="0" err="1"/>
              <a:t>sağlanmıştır</a:t>
            </a:r>
            <a:r>
              <a:rPr lang="tr-TR" sz="2000" dirty="0"/>
              <a:t>. </a:t>
            </a:r>
            <a:r>
              <a:rPr lang="tr-TR" sz="2000" dirty="0" err="1"/>
              <a:t>Öğrenci</a:t>
            </a:r>
            <a:r>
              <a:rPr lang="tr-TR" sz="2000" dirty="0"/>
              <a:t> </a:t>
            </a:r>
            <a:r>
              <a:rPr lang="tr-TR" sz="2000" dirty="0" err="1"/>
              <a:t>şikayetleri</a:t>
            </a:r>
            <a:r>
              <a:rPr lang="tr-TR" sz="2000" dirty="0"/>
              <a:t> ve/veya </a:t>
            </a:r>
            <a:r>
              <a:rPr lang="tr-TR" sz="2000" dirty="0" err="1"/>
              <a:t>önerileri</a:t>
            </a:r>
            <a:r>
              <a:rPr lang="tr-TR" sz="2000" dirty="0"/>
              <a:t> </a:t>
            </a:r>
            <a:r>
              <a:rPr lang="tr-TR" sz="2000" dirty="0" err="1"/>
              <a:t>için</a:t>
            </a:r>
            <a:r>
              <a:rPr lang="tr-TR" sz="2000" dirty="0"/>
              <a:t> muhtelif kanallar bulunmakta mıdır ve öğrencilere nasıl duyurulmaktadır. Öğrenci geri bildirimlerinin alınmasına ilişkin uygulamalar izlenmekte ve öğrenci katılımına dayalı biçimde iyileştirilmektedir. Geri bildirim sonuçları karar alma süreçlerine yansıtıldığına ilişkin kanıtları ile birlikte verilmelidir</a:t>
            </a:r>
          </a:p>
        </p:txBody>
      </p:sp>
      <p:sp>
        <p:nvSpPr>
          <p:cNvPr id="5" name="Dikdörtgen 4"/>
          <p:cNvSpPr/>
          <p:nvPr/>
        </p:nvSpPr>
        <p:spPr>
          <a:xfrm>
            <a:off x="7750629" y="1760234"/>
            <a:ext cx="4049483" cy="4893647"/>
          </a:xfrm>
          <a:prstGeom prst="rect">
            <a:avLst/>
          </a:prstGeom>
          <a:solidFill>
            <a:schemeClr val="accent1">
              <a:lumMod val="60000"/>
              <a:lumOff val="40000"/>
            </a:schemeClr>
          </a:solidFill>
          <a:ln w="38100">
            <a:solidFill>
              <a:schemeClr val="tx1"/>
            </a:solidFill>
          </a:ln>
        </p:spPr>
        <p:txBody>
          <a:bodyPr wrap="square">
            <a:spAutoFit/>
          </a:bodyPr>
          <a:lstStyle/>
          <a:p>
            <a:r>
              <a:rPr lang="tr-TR" sz="2400" dirty="0"/>
              <a:t>Programların genelinde öğrenci geri bildirimleri (her yarıyıl ya da her akademik yıl sonunda) alınmaktadır. 	</a:t>
            </a:r>
          </a:p>
          <a:p>
            <a:endParaRPr lang="tr-TR" sz="2400" dirty="0" smtClean="0"/>
          </a:p>
          <a:p>
            <a:r>
              <a:rPr lang="tr-TR" sz="2400" dirty="0" smtClean="0"/>
              <a:t>Tüm </a:t>
            </a:r>
            <a:r>
              <a:rPr lang="tr-TR" sz="2400" dirty="0"/>
              <a:t>programlarda öğrenci geri bildirimlerinin alınmasına ilişkin uygulamalar izlenmekte ve öğrenci katılımına dayalı biçimde iyileştirilmektedir. Geri bildirim sonuçları karar alma süreçlerine yansıtılmaktadır. 	</a:t>
            </a:r>
          </a:p>
          <a:p>
            <a:endParaRPr lang="tr-TR" sz="2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3009310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1" name="Dikdörtgen 20"/>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rgbClr val="000000"/>
                </a:solidFill>
                <a:latin typeface="Calibri" panose="020F0502020204030204" pitchFamily="34" charset="0"/>
              </a:rPr>
              <a:t>EĞİTİM-ÖĞRETİM</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3" name="Dikdörtgen 2"/>
          <p:cNvSpPr/>
          <p:nvPr/>
        </p:nvSpPr>
        <p:spPr>
          <a:xfrm>
            <a:off x="98600" y="1990640"/>
            <a:ext cx="7492371" cy="4708981"/>
          </a:xfrm>
          <a:prstGeom prst="rect">
            <a:avLst/>
          </a:prstGeom>
        </p:spPr>
        <p:txBody>
          <a:bodyPr wrap="square">
            <a:spAutoFit/>
          </a:bodyPr>
          <a:lstStyle/>
          <a:p>
            <a:r>
              <a:rPr lang="tr-TR" sz="2000" b="1" dirty="0"/>
              <a:t>B.2.4. Akademik danışmanlık</a:t>
            </a:r>
          </a:p>
          <a:p>
            <a:endParaRPr lang="tr-TR" sz="2000" dirty="0"/>
          </a:p>
          <a:p>
            <a:r>
              <a:rPr lang="tr-TR" sz="2000" dirty="0" err="1"/>
              <a:t>Öğrencinin</a:t>
            </a:r>
            <a:r>
              <a:rPr lang="tr-TR" sz="2000" dirty="0"/>
              <a:t> akademik </a:t>
            </a:r>
            <a:r>
              <a:rPr lang="tr-TR" sz="2000" dirty="0" err="1"/>
              <a:t>gelişimini</a:t>
            </a:r>
            <a:r>
              <a:rPr lang="tr-TR" sz="2000" dirty="0"/>
              <a:t> takip eden, </a:t>
            </a:r>
            <a:r>
              <a:rPr lang="tr-TR" sz="2000" dirty="0" err="1"/>
              <a:t>yön</a:t>
            </a:r>
            <a:r>
              <a:rPr lang="tr-TR" sz="2000" dirty="0"/>
              <a:t> </a:t>
            </a:r>
            <a:r>
              <a:rPr lang="tr-TR" sz="2000" dirty="0" err="1"/>
              <a:t>gösteren</a:t>
            </a:r>
            <a:r>
              <a:rPr lang="tr-TR" sz="2000" dirty="0"/>
              <a:t>, akademik sorunlarına ve kariyer planlamasına destek olan bir </a:t>
            </a:r>
            <a:r>
              <a:rPr lang="tr-TR" sz="2000" dirty="0" err="1"/>
              <a:t>danışman</a:t>
            </a:r>
            <a:r>
              <a:rPr lang="tr-TR" sz="2000" dirty="0"/>
              <a:t> </a:t>
            </a:r>
            <a:r>
              <a:rPr lang="tr-TR" sz="2000" dirty="0" err="1"/>
              <a:t>öğretim</a:t>
            </a:r>
            <a:r>
              <a:rPr lang="tr-TR" sz="2000" dirty="0"/>
              <a:t> üyesi bulunmaktadır; </a:t>
            </a:r>
            <a:r>
              <a:rPr lang="tr-TR" sz="2000" dirty="0" err="1"/>
              <a:t>etkinliğin</a:t>
            </a:r>
            <a:r>
              <a:rPr lang="tr-TR" sz="2000" dirty="0"/>
              <a:t> </a:t>
            </a:r>
            <a:r>
              <a:rPr lang="tr-TR" sz="2000" dirty="0" err="1"/>
              <a:t>öğrenci</a:t>
            </a:r>
            <a:r>
              <a:rPr lang="tr-TR" sz="2000" dirty="0"/>
              <a:t> </a:t>
            </a:r>
            <a:r>
              <a:rPr lang="tr-TR" sz="2000" dirty="0" err="1"/>
              <a:t>portfolyosu</a:t>
            </a:r>
            <a:r>
              <a:rPr lang="tr-TR" sz="2000" dirty="0"/>
              <a:t> gibi </a:t>
            </a:r>
            <a:r>
              <a:rPr lang="tr-TR" sz="2000" dirty="0" err="1"/>
              <a:t>yöntemlerle</a:t>
            </a:r>
            <a:r>
              <a:rPr lang="tr-TR" sz="2000" dirty="0"/>
              <a:t> takibi ve </a:t>
            </a:r>
            <a:r>
              <a:rPr lang="tr-TR" sz="2000" dirty="0" err="1"/>
              <a:t>iyileştirme</a:t>
            </a:r>
            <a:r>
              <a:rPr lang="tr-TR" sz="2000" dirty="0"/>
              <a:t> adımları vardır ve </a:t>
            </a:r>
            <a:r>
              <a:rPr lang="tr-TR" sz="2000" dirty="0" err="1"/>
              <a:t>gerçekleşme</a:t>
            </a:r>
            <a:r>
              <a:rPr lang="tr-TR" sz="2000" dirty="0"/>
              <a:t> irdelenmektedir. </a:t>
            </a:r>
            <a:r>
              <a:rPr lang="tr-TR" sz="2000" dirty="0" err="1"/>
              <a:t>Öğrencilerin</a:t>
            </a:r>
            <a:r>
              <a:rPr lang="tr-TR" sz="2000" dirty="0"/>
              <a:t> </a:t>
            </a:r>
            <a:r>
              <a:rPr lang="tr-TR" sz="2000" dirty="0" err="1"/>
              <a:t>danışmanlarına</a:t>
            </a:r>
            <a:r>
              <a:rPr lang="tr-TR" sz="2000" dirty="0"/>
              <a:t> </a:t>
            </a:r>
            <a:r>
              <a:rPr lang="tr-TR" sz="2000" dirty="0" err="1"/>
              <a:t>erişimi</a:t>
            </a:r>
            <a:r>
              <a:rPr lang="tr-TR" sz="2000" dirty="0"/>
              <a:t> kolaydır ve </a:t>
            </a:r>
            <a:r>
              <a:rPr lang="tr-TR" sz="2000" dirty="0" err="1"/>
              <a:t>çeşitli</a:t>
            </a:r>
            <a:r>
              <a:rPr lang="tr-TR" sz="2000" dirty="0"/>
              <a:t> </a:t>
            </a:r>
            <a:r>
              <a:rPr lang="tr-TR" sz="2000" dirty="0" err="1"/>
              <a:t>erişimi</a:t>
            </a:r>
            <a:r>
              <a:rPr lang="tr-TR" sz="2000" dirty="0"/>
              <a:t> olanakları (</a:t>
            </a:r>
            <a:r>
              <a:rPr lang="tr-TR" sz="2000" dirty="0" err="1"/>
              <a:t>yüz</a:t>
            </a:r>
            <a:r>
              <a:rPr lang="tr-TR" sz="2000" dirty="0"/>
              <a:t> </a:t>
            </a:r>
            <a:r>
              <a:rPr lang="tr-TR" sz="2000" dirty="0" err="1"/>
              <a:t>yüze</a:t>
            </a:r>
            <a:r>
              <a:rPr lang="tr-TR" sz="2000" dirty="0"/>
              <a:t>, </a:t>
            </a:r>
            <a:r>
              <a:rPr lang="tr-TR" sz="2000" dirty="0" err="1"/>
              <a:t>çevrimiçi</a:t>
            </a:r>
            <a:r>
              <a:rPr lang="tr-TR" sz="2000" dirty="0"/>
              <a:t>) bulunmaktadır. </a:t>
            </a:r>
          </a:p>
          <a:p>
            <a:endParaRPr lang="tr-TR" sz="2000" dirty="0"/>
          </a:p>
          <a:p>
            <a:r>
              <a:rPr lang="tr-TR" sz="2000" dirty="0"/>
              <a:t>Akademik danışmanlık hizmetleri izlenmekte ve öğrencilerin katılımıyla iyileştirilmektedir. Bu uygulamalar; Öğrenci danışmanlık sisteminde kullanılan tanımlı süreçler, Varsa uzaktan eğitimde akademik ve teknik öğrenci danışmanlığı mekanizmaları ve tanımlı süreçler, Öğrencilerin danışmanlara erişimine ilişkin mekanizmalar ve Öğrencilerin katılımına ilişkin kanıtlar ile birlikte verilmelidir.</a:t>
            </a:r>
          </a:p>
        </p:txBody>
      </p:sp>
      <p:sp>
        <p:nvSpPr>
          <p:cNvPr id="5" name="Dikdörtgen 4"/>
          <p:cNvSpPr/>
          <p:nvPr/>
        </p:nvSpPr>
        <p:spPr>
          <a:xfrm>
            <a:off x="7857937" y="2097974"/>
            <a:ext cx="4334063" cy="4154984"/>
          </a:xfrm>
          <a:prstGeom prst="rect">
            <a:avLst/>
          </a:prstGeom>
          <a:solidFill>
            <a:schemeClr val="accent1">
              <a:lumMod val="60000"/>
              <a:lumOff val="40000"/>
            </a:schemeClr>
          </a:solidFill>
          <a:ln w="38100">
            <a:solidFill>
              <a:schemeClr val="tx1"/>
            </a:solidFill>
          </a:ln>
        </p:spPr>
        <p:txBody>
          <a:bodyPr wrap="square">
            <a:spAutoFit/>
          </a:bodyPr>
          <a:lstStyle/>
          <a:p>
            <a:r>
              <a:rPr lang="tr-TR" sz="2400" i="1" dirty="0" smtClean="0"/>
              <a:t>Öğrenci </a:t>
            </a:r>
            <a:r>
              <a:rPr lang="tr-TR" sz="2400" i="1" dirty="0"/>
              <a:t>danışmanlık sisteminde kullanılan tanımlı süreçler </a:t>
            </a:r>
            <a:endParaRPr lang="tr-TR" sz="2400" dirty="0"/>
          </a:p>
          <a:p>
            <a:r>
              <a:rPr lang="tr-TR" sz="2400" dirty="0" smtClean="0"/>
              <a:t> ve Öğrencilerin </a:t>
            </a:r>
            <a:r>
              <a:rPr lang="tr-TR" sz="2400" dirty="0"/>
              <a:t>danışmanlara erişimine ilişkin mekanizmalar </a:t>
            </a:r>
            <a:r>
              <a:rPr lang="tr-TR" sz="2400" dirty="0" smtClean="0"/>
              <a:t>bulunmaktadır. </a:t>
            </a:r>
          </a:p>
          <a:p>
            <a:endParaRPr lang="tr-TR" sz="2400" dirty="0" smtClean="0"/>
          </a:p>
          <a:p>
            <a:r>
              <a:rPr lang="tr-TR" sz="2400" dirty="0" smtClean="0"/>
              <a:t>Birimd</a:t>
            </a:r>
            <a:r>
              <a:rPr lang="tr-TR" sz="2400" dirty="0"/>
              <a:t>e</a:t>
            </a:r>
            <a:r>
              <a:rPr lang="tr-TR" sz="2400" dirty="0" smtClean="0"/>
              <a:t> </a:t>
            </a:r>
            <a:r>
              <a:rPr lang="tr-TR" sz="2400" dirty="0"/>
              <a:t>öğrencilerin akademik gelişimi ve kariyer planlamasına ilişkin uygulamalar izlenmekte ve öğrencilerin katılımıyla iyileştirilmektedir 	</a:t>
            </a:r>
          </a:p>
        </p:txBody>
      </p:sp>
    </p:spTree>
    <p:extLst>
      <p:ext uri="{BB962C8B-B14F-4D97-AF65-F5344CB8AC3E}">
        <p14:creationId xmlns:p14="http://schemas.microsoft.com/office/powerpoint/2010/main" val="920752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3" name="Dikdörtgen 22"/>
          <p:cNvSpPr/>
          <p:nvPr/>
        </p:nvSpPr>
        <p:spPr>
          <a:xfrm>
            <a:off x="0" y="1397185"/>
            <a:ext cx="5421086"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r>
              <a:rPr lang="tr-TR" sz="2800" dirty="0"/>
              <a:t>BİRİM İÇ DEĞERLENDİRME </a:t>
            </a:r>
            <a:r>
              <a:rPr lang="tr-TR" sz="2800" dirty="0" smtClean="0"/>
              <a:t>EĞİTİMİ</a:t>
            </a:r>
            <a:endParaRPr lang="tr-TR" sz="2800" dirty="0"/>
          </a:p>
        </p:txBody>
      </p:sp>
      <p:graphicFrame>
        <p:nvGraphicFramePr>
          <p:cNvPr id="3" name="Diyagram 2"/>
          <p:cNvGraphicFramePr/>
          <p:nvPr>
            <p:extLst>
              <p:ext uri="{D42A27DB-BD31-4B8C-83A1-F6EECF244321}">
                <p14:modId xmlns:p14="http://schemas.microsoft.com/office/powerpoint/2010/main" val="1066125266"/>
              </p:ext>
            </p:extLst>
          </p:nvPr>
        </p:nvGraphicFramePr>
        <p:xfrm>
          <a:off x="960845" y="2246272"/>
          <a:ext cx="9816011" cy="40369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351319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1" name="Dikdörtgen 20"/>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rgbClr val="000000"/>
                </a:solidFill>
                <a:latin typeface="Calibri" panose="020F0502020204030204" pitchFamily="34" charset="0"/>
              </a:rPr>
              <a:t>EĞİTİM-ÖĞRETİM</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 name="Dikdörtgen 1"/>
          <p:cNvSpPr/>
          <p:nvPr/>
        </p:nvSpPr>
        <p:spPr>
          <a:xfrm>
            <a:off x="216265" y="2073537"/>
            <a:ext cx="6228080" cy="4093428"/>
          </a:xfrm>
          <a:prstGeom prst="rect">
            <a:avLst/>
          </a:prstGeom>
        </p:spPr>
        <p:txBody>
          <a:bodyPr wrap="square">
            <a:spAutoFit/>
          </a:bodyPr>
          <a:lstStyle/>
          <a:p>
            <a:r>
              <a:rPr lang="tr-TR" sz="2000" b="1" dirty="0"/>
              <a:t>B.3.1. Atama, yükseltme ve görevlendirme kriterleri</a:t>
            </a:r>
          </a:p>
          <a:p>
            <a:endParaRPr lang="tr-TR" sz="2000" dirty="0"/>
          </a:p>
          <a:p>
            <a:r>
              <a:rPr lang="tr-TR" sz="2000" dirty="0" err="1"/>
              <a:t>Öğretim</a:t>
            </a:r>
            <a:r>
              <a:rPr lang="tr-TR" sz="2000" dirty="0"/>
              <a:t> elemanı atama, yükseltme ve </a:t>
            </a:r>
            <a:r>
              <a:rPr lang="tr-TR" sz="2000" dirty="0" err="1"/>
              <a:t>görevlendirme</a:t>
            </a:r>
            <a:r>
              <a:rPr lang="tr-TR" sz="2000" dirty="0"/>
              <a:t> </a:t>
            </a:r>
            <a:r>
              <a:rPr lang="tr-TR" sz="2000" dirty="0" err="1"/>
              <a:t>sürec</a:t>
            </a:r>
            <a:r>
              <a:rPr lang="tr-TR" sz="2000" dirty="0"/>
              <a:t>̧ ve kriterleri </a:t>
            </a:r>
            <a:r>
              <a:rPr lang="tr-TR" sz="2000" dirty="0" err="1"/>
              <a:t>belirlenmis</a:t>
            </a:r>
            <a:r>
              <a:rPr lang="tr-TR" sz="2000" dirty="0"/>
              <a:t>̧ ve kamuoyuna </a:t>
            </a:r>
            <a:r>
              <a:rPr lang="tr-TR" sz="2000" dirty="0" err="1"/>
              <a:t>açıktır</a:t>
            </a:r>
            <a:r>
              <a:rPr lang="tr-TR" sz="2000" dirty="0"/>
              <a:t>. </a:t>
            </a:r>
            <a:r>
              <a:rPr lang="tr-TR" sz="2000" dirty="0" err="1"/>
              <a:t>İlgili</a:t>
            </a:r>
            <a:r>
              <a:rPr lang="tr-TR" sz="2000" dirty="0"/>
              <a:t> </a:t>
            </a:r>
            <a:r>
              <a:rPr lang="tr-TR" sz="2000" dirty="0" err="1"/>
              <a:t>sürec</a:t>
            </a:r>
            <a:r>
              <a:rPr lang="tr-TR" sz="2000" dirty="0"/>
              <a:t>̧ ve kriterler akademik liyakati </a:t>
            </a:r>
            <a:r>
              <a:rPr lang="tr-TR" sz="2000" dirty="0" err="1"/>
              <a:t>gözetip</a:t>
            </a:r>
            <a:r>
              <a:rPr lang="tr-TR" sz="2000" dirty="0"/>
              <a:t>, fırsat </a:t>
            </a:r>
            <a:r>
              <a:rPr lang="tr-TR" sz="2000" dirty="0" err="1"/>
              <a:t>eşitliğini</a:t>
            </a:r>
            <a:r>
              <a:rPr lang="tr-TR" sz="2000" dirty="0"/>
              <a:t> </a:t>
            </a:r>
            <a:r>
              <a:rPr lang="tr-TR" sz="2000" dirty="0" err="1"/>
              <a:t>sağlayacak</a:t>
            </a:r>
            <a:r>
              <a:rPr lang="tr-TR" sz="2000" dirty="0"/>
              <a:t> niteliktedir. Uygulamanın kriterlere uygun </a:t>
            </a:r>
            <a:r>
              <a:rPr lang="tr-TR" sz="2000" dirty="0" err="1"/>
              <a:t>olduğu</a:t>
            </a:r>
            <a:r>
              <a:rPr lang="tr-TR" sz="2000" dirty="0"/>
              <a:t> kanıtlanmaktadır. </a:t>
            </a:r>
            <a:r>
              <a:rPr lang="tr-TR" sz="2000" dirty="0" err="1"/>
              <a:t>Öğretim</a:t>
            </a:r>
            <a:r>
              <a:rPr lang="tr-TR" sz="2000" dirty="0"/>
              <a:t> elemanı ders </a:t>
            </a:r>
            <a:r>
              <a:rPr lang="tr-TR" sz="2000" dirty="0" err="1"/>
              <a:t>yükü</a:t>
            </a:r>
            <a:r>
              <a:rPr lang="tr-TR" sz="2000" dirty="0"/>
              <a:t> ve dağılım dengesi </a:t>
            </a:r>
            <a:r>
              <a:rPr lang="tr-TR" sz="2000" dirty="0" err="1"/>
              <a:t>şeffaf</a:t>
            </a:r>
            <a:r>
              <a:rPr lang="tr-TR" sz="2000" dirty="0"/>
              <a:t> olarak </a:t>
            </a:r>
            <a:r>
              <a:rPr lang="tr-TR" sz="2000" dirty="0" err="1"/>
              <a:t>paylaşılır</a:t>
            </a:r>
            <a:r>
              <a:rPr lang="tr-TR" sz="2000" dirty="0"/>
              <a:t>. Kurumun </a:t>
            </a:r>
            <a:r>
              <a:rPr lang="tr-TR" sz="2000" dirty="0" err="1"/>
              <a:t>öğretim</a:t>
            </a:r>
            <a:r>
              <a:rPr lang="tr-TR" sz="2000" dirty="0"/>
              <a:t> </a:t>
            </a:r>
            <a:r>
              <a:rPr lang="tr-TR" sz="2000" dirty="0" err="1"/>
              <a:t>üyesinden</a:t>
            </a:r>
            <a:r>
              <a:rPr lang="tr-TR" sz="2000" dirty="0"/>
              <a:t> beklentisi bireylerce bilinir. Kadrolu olmayan </a:t>
            </a:r>
            <a:r>
              <a:rPr lang="tr-TR" sz="2000" dirty="0" err="1"/>
              <a:t>öğretim</a:t>
            </a:r>
            <a:r>
              <a:rPr lang="tr-TR" sz="2000" dirty="0"/>
              <a:t> elemanı </a:t>
            </a:r>
            <a:r>
              <a:rPr lang="tr-TR" sz="2000" dirty="0" err="1"/>
              <a:t>seçimi</a:t>
            </a:r>
            <a:r>
              <a:rPr lang="tr-TR" sz="2000" dirty="0"/>
              <a:t> ve yarıyıl sonunda performanslarının </a:t>
            </a:r>
            <a:r>
              <a:rPr lang="tr-TR" sz="2000" dirty="0" err="1"/>
              <a:t>değerlendirilmesi</a:t>
            </a:r>
            <a:r>
              <a:rPr lang="tr-TR" sz="2000" dirty="0"/>
              <a:t> </a:t>
            </a:r>
            <a:r>
              <a:rPr lang="tr-TR" sz="2000" dirty="0" err="1"/>
              <a:t>şeffaf</a:t>
            </a:r>
            <a:r>
              <a:rPr lang="tr-TR" sz="2000" dirty="0"/>
              <a:t>, etkin ve adildir; kurumda </a:t>
            </a:r>
            <a:r>
              <a:rPr lang="tr-TR" sz="2000" dirty="0" err="1"/>
              <a:t>eğitim-öğretim</a:t>
            </a:r>
            <a:r>
              <a:rPr lang="tr-TR" sz="2000" dirty="0"/>
              <a:t> ilkelerine ve </a:t>
            </a:r>
            <a:r>
              <a:rPr lang="tr-TR" sz="2000" dirty="0" err="1"/>
              <a:t>kültürüne</a:t>
            </a:r>
            <a:r>
              <a:rPr lang="tr-TR" sz="2000" dirty="0"/>
              <a:t> uyum gözetilmektedir.</a:t>
            </a:r>
          </a:p>
        </p:txBody>
      </p:sp>
      <p:sp>
        <p:nvSpPr>
          <p:cNvPr id="5" name="Dikdörtgen 4"/>
          <p:cNvSpPr/>
          <p:nvPr/>
        </p:nvSpPr>
        <p:spPr>
          <a:xfrm>
            <a:off x="7712798" y="2596757"/>
            <a:ext cx="4145374" cy="3046988"/>
          </a:xfrm>
          <a:prstGeom prst="rect">
            <a:avLst/>
          </a:prstGeom>
          <a:solidFill>
            <a:schemeClr val="accent1">
              <a:lumMod val="60000"/>
              <a:lumOff val="40000"/>
            </a:schemeClr>
          </a:solidFill>
          <a:ln w="38100">
            <a:solidFill>
              <a:schemeClr val="tx1"/>
            </a:solidFill>
          </a:ln>
        </p:spPr>
        <p:txBody>
          <a:bodyPr wrap="square">
            <a:spAutoFit/>
          </a:bodyPr>
          <a:lstStyle/>
          <a:p>
            <a:endParaRPr lang="tr-TR" sz="2400" dirty="0"/>
          </a:p>
          <a:p>
            <a:r>
              <a:rPr lang="tr-TR" sz="2400" i="1" dirty="0"/>
              <a:t>Akademik kadronun uzmanlık alanı ile yürüttükleri ders arasında uyumun sağlanmasına yönelik uygulamalar </a:t>
            </a:r>
            <a:r>
              <a:rPr lang="tr-TR" sz="2400" i="1" dirty="0" smtClean="0"/>
              <a:t>bulunmaktadır.</a:t>
            </a:r>
            <a:endParaRPr lang="tr-TR" sz="2400" dirty="0"/>
          </a:p>
          <a:p>
            <a:r>
              <a:rPr lang="tr-TR" sz="2400" dirty="0"/>
              <a:t>	</a:t>
            </a:r>
          </a:p>
          <a:p>
            <a:r>
              <a:rPr lang="tr-TR" sz="2400" dirty="0"/>
              <a:t>	</a:t>
            </a:r>
          </a:p>
        </p:txBody>
      </p:sp>
    </p:spTree>
    <p:extLst>
      <p:ext uri="{BB962C8B-B14F-4D97-AF65-F5344CB8AC3E}">
        <p14:creationId xmlns:p14="http://schemas.microsoft.com/office/powerpoint/2010/main" val="4259297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1" name="Dikdörtgen 20"/>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rgbClr val="000000"/>
                </a:solidFill>
                <a:latin typeface="Calibri" panose="020F0502020204030204" pitchFamily="34" charset="0"/>
              </a:rPr>
              <a:t>EĞİTİM-ÖĞRETİM</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3" name="Dikdörtgen 2"/>
          <p:cNvSpPr/>
          <p:nvPr/>
        </p:nvSpPr>
        <p:spPr>
          <a:xfrm>
            <a:off x="174172" y="1956644"/>
            <a:ext cx="8157030" cy="4708981"/>
          </a:xfrm>
          <a:prstGeom prst="rect">
            <a:avLst/>
          </a:prstGeom>
        </p:spPr>
        <p:txBody>
          <a:bodyPr wrap="square">
            <a:spAutoFit/>
          </a:bodyPr>
          <a:lstStyle/>
          <a:p>
            <a:r>
              <a:rPr lang="tr-TR" sz="2000" b="1" dirty="0"/>
              <a:t>B.3.2. Öğretim yetkinliği </a:t>
            </a:r>
          </a:p>
          <a:p>
            <a:endParaRPr lang="tr-TR" sz="2000" dirty="0"/>
          </a:p>
          <a:p>
            <a:r>
              <a:rPr lang="tr-TR" sz="2000" dirty="0" err="1"/>
              <a:t>Tüm</a:t>
            </a:r>
            <a:r>
              <a:rPr lang="tr-TR" sz="2000" dirty="0"/>
              <a:t> </a:t>
            </a:r>
            <a:r>
              <a:rPr lang="tr-TR" sz="2000" dirty="0" err="1"/>
              <a:t>öğretim</a:t>
            </a:r>
            <a:r>
              <a:rPr lang="tr-TR" sz="2000" dirty="0"/>
              <a:t> elemanlarının </a:t>
            </a:r>
            <a:r>
              <a:rPr lang="tr-TR" sz="2000" dirty="0" err="1"/>
              <a:t>etkileşimli-aktif</a:t>
            </a:r>
            <a:r>
              <a:rPr lang="tr-TR" sz="2000" dirty="0"/>
              <a:t> ders verme </a:t>
            </a:r>
            <a:r>
              <a:rPr lang="tr-TR" sz="2000" dirty="0" err="1"/>
              <a:t>yöntemlerini</a:t>
            </a:r>
            <a:r>
              <a:rPr lang="tr-TR" sz="2000" dirty="0"/>
              <a:t> ve uzaktan </a:t>
            </a:r>
            <a:r>
              <a:rPr lang="tr-TR" sz="2000" dirty="0" err="1"/>
              <a:t>eğitim</a:t>
            </a:r>
            <a:r>
              <a:rPr lang="tr-TR" sz="2000" dirty="0"/>
              <a:t> </a:t>
            </a:r>
            <a:r>
              <a:rPr lang="tr-TR" sz="2000" dirty="0" err="1"/>
              <a:t>süreçlerini</a:t>
            </a:r>
            <a:r>
              <a:rPr lang="tr-TR" sz="2000" dirty="0"/>
              <a:t> </a:t>
            </a:r>
            <a:r>
              <a:rPr lang="tr-TR" sz="2000" dirty="0" err="1"/>
              <a:t>öğrenmeleri</a:t>
            </a:r>
            <a:r>
              <a:rPr lang="tr-TR" sz="2000" dirty="0"/>
              <a:t> ve kullanmaları </a:t>
            </a:r>
            <a:r>
              <a:rPr lang="tr-TR" sz="2000" dirty="0" err="1"/>
              <a:t>için</a:t>
            </a:r>
            <a:r>
              <a:rPr lang="tr-TR" sz="2000" dirty="0"/>
              <a:t> sistematik </a:t>
            </a:r>
            <a:r>
              <a:rPr lang="tr-TR" sz="2000" dirty="0" err="1"/>
              <a:t>eğiticilerin</a:t>
            </a:r>
            <a:r>
              <a:rPr lang="tr-TR" sz="2000" dirty="0"/>
              <a:t> </a:t>
            </a:r>
            <a:r>
              <a:rPr lang="tr-TR" sz="2000" dirty="0" err="1"/>
              <a:t>eğitimi</a:t>
            </a:r>
            <a:r>
              <a:rPr lang="tr-TR" sz="2000" dirty="0"/>
              <a:t> etkinlikleri (kurs, </a:t>
            </a:r>
            <a:r>
              <a:rPr lang="tr-TR" sz="2000" dirty="0" err="1"/>
              <a:t>çalıştay</a:t>
            </a:r>
            <a:r>
              <a:rPr lang="tr-TR" sz="2000" dirty="0"/>
              <a:t>, ders, seminer </a:t>
            </a:r>
            <a:r>
              <a:rPr lang="tr-TR" sz="2000" dirty="0" err="1"/>
              <a:t>vb</a:t>
            </a:r>
            <a:r>
              <a:rPr lang="tr-TR" sz="2000" dirty="0"/>
              <a:t>) ve bunu </a:t>
            </a:r>
            <a:r>
              <a:rPr lang="tr-TR" sz="2000" dirty="0" err="1"/>
              <a:t>üstlenecek</a:t>
            </a:r>
            <a:r>
              <a:rPr lang="tr-TR" sz="2000" dirty="0"/>
              <a:t>/ </a:t>
            </a:r>
            <a:r>
              <a:rPr lang="tr-TR" sz="2000" dirty="0" err="1"/>
              <a:t>gerçekleştirecek</a:t>
            </a:r>
            <a:r>
              <a:rPr lang="tr-TR" sz="2000" dirty="0"/>
              <a:t> </a:t>
            </a:r>
            <a:r>
              <a:rPr lang="tr-TR" sz="2000" dirty="0" err="1"/>
              <a:t>öğretme-öğrenme</a:t>
            </a:r>
            <a:r>
              <a:rPr lang="tr-TR" sz="2000" dirty="0"/>
              <a:t> merkezi yapılanması vardır.  </a:t>
            </a:r>
            <a:r>
              <a:rPr lang="tr-TR" sz="2000" dirty="0" err="1"/>
              <a:t>Öğretim</a:t>
            </a:r>
            <a:r>
              <a:rPr lang="tr-TR" sz="2000" dirty="0"/>
              <a:t> elemanlarının pedagojik ve teknolojik yeterlilikleri artırılmaktadır. Kurumun öğretim yetkinliği geliştirme performansı değerlendirilmektedir.</a:t>
            </a:r>
          </a:p>
          <a:p>
            <a:endParaRPr lang="tr-TR" sz="2000" dirty="0"/>
          </a:p>
          <a:p>
            <a:r>
              <a:rPr lang="tr-TR" sz="2000" dirty="0"/>
              <a:t>Eğiticilerin eğitimi uygulamalarına (Uzaktan eğitim uygulamaları dahil) ilişkin planlama (kapsamı, veriliş yöntemi, katılım bilgileri vb.) ve uygulamaları, Öğrenme öğretme merkezi uygulamaları, Eğitim kadrosunun eğitim-öğretim performansını izleme süreçlerini gösteren belgeler ve dokümanlar (Atama-yükseltme kriterleri vb.) ve Öğretim elemanlarının izleme ve iyileştirme süreçlerine katılımını gösteren kanıtlar ile birlikte verilmelidir.</a:t>
            </a:r>
          </a:p>
        </p:txBody>
      </p:sp>
      <p:sp>
        <p:nvSpPr>
          <p:cNvPr id="5" name="Dikdörtgen 4"/>
          <p:cNvSpPr/>
          <p:nvPr/>
        </p:nvSpPr>
        <p:spPr>
          <a:xfrm>
            <a:off x="8331202" y="2596757"/>
            <a:ext cx="3526970" cy="3785652"/>
          </a:xfrm>
          <a:prstGeom prst="rect">
            <a:avLst/>
          </a:prstGeom>
          <a:solidFill>
            <a:schemeClr val="accent1">
              <a:lumMod val="60000"/>
              <a:lumOff val="40000"/>
            </a:schemeClr>
          </a:solidFill>
          <a:ln w="38100">
            <a:solidFill>
              <a:schemeClr val="tx1"/>
            </a:solidFill>
          </a:ln>
        </p:spPr>
        <p:txBody>
          <a:bodyPr wrap="square">
            <a:spAutoFit/>
          </a:bodyPr>
          <a:lstStyle/>
          <a:p>
            <a:endParaRPr lang="tr-TR" sz="2400" dirty="0"/>
          </a:p>
          <a:p>
            <a:r>
              <a:rPr lang="tr-TR" sz="2400" i="1" dirty="0"/>
              <a:t>Eğiticilerin eğitimi uygulamalarına (Uzaktan eğitim uygulamaları dahil) ilişkin planlama (kapsamı, veriliş yöntemi, katılım bilgileri vb.) ve uygulamalara ilişkin kanıtlar </a:t>
            </a:r>
            <a:r>
              <a:rPr lang="tr-TR" sz="2400" i="1" dirty="0" smtClean="0"/>
              <a:t>bulunmaktadır.</a:t>
            </a:r>
            <a:endParaRPr lang="tr-TR" sz="2400" dirty="0"/>
          </a:p>
          <a:p>
            <a:r>
              <a:rPr lang="tr-TR" sz="2400" dirty="0"/>
              <a:t>	</a:t>
            </a:r>
          </a:p>
        </p:txBody>
      </p:sp>
    </p:spTree>
    <p:extLst>
      <p:ext uri="{BB962C8B-B14F-4D97-AF65-F5344CB8AC3E}">
        <p14:creationId xmlns:p14="http://schemas.microsoft.com/office/powerpoint/2010/main" val="20040566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1" name="Dikdörtgen 20"/>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rgbClr val="000000"/>
                </a:solidFill>
                <a:latin typeface="Calibri" panose="020F0502020204030204" pitchFamily="34" charset="0"/>
              </a:rPr>
              <a:t>EĞİTİM-ÖĞRETİM</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 name="Dikdörtgen 1"/>
          <p:cNvSpPr/>
          <p:nvPr/>
        </p:nvSpPr>
        <p:spPr>
          <a:xfrm>
            <a:off x="110310" y="1841242"/>
            <a:ext cx="7524205" cy="5016758"/>
          </a:xfrm>
          <a:prstGeom prst="rect">
            <a:avLst/>
          </a:prstGeom>
        </p:spPr>
        <p:txBody>
          <a:bodyPr wrap="square">
            <a:spAutoFit/>
          </a:bodyPr>
          <a:lstStyle/>
          <a:p>
            <a:r>
              <a:rPr lang="tr-TR" sz="2000" b="1" dirty="0"/>
              <a:t>B.4.1. Program çıktılarının izlenmesi ve güncellenmesi </a:t>
            </a:r>
          </a:p>
          <a:p>
            <a:endParaRPr lang="tr-TR" sz="2000" dirty="0"/>
          </a:p>
          <a:p>
            <a:r>
              <a:rPr lang="tr-TR" sz="2000" dirty="0"/>
              <a:t>Her program ve ders </a:t>
            </a:r>
            <a:r>
              <a:rPr lang="tr-TR" sz="2000" dirty="0" err="1"/>
              <a:t>için</a:t>
            </a:r>
            <a:r>
              <a:rPr lang="tr-TR" sz="2000" dirty="0"/>
              <a:t> (</a:t>
            </a:r>
            <a:r>
              <a:rPr lang="tr-TR" sz="2000" dirty="0" err="1"/>
              <a:t>örgün</a:t>
            </a:r>
            <a:r>
              <a:rPr lang="tr-TR" sz="2000" dirty="0"/>
              <a:t>, uzaktan, karma, </a:t>
            </a:r>
            <a:r>
              <a:rPr lang="tr-TR" sz="2000" dirty="0" err="1"/>
              <a:t>açıktan</a:t>
            </a:r>
            <a:r>
              <a:rPr lang="tr-TR" sz="2000" dirty="0"/>
              <a:t>) program </a:t>
            </a:r>
            <a:r>
              <a:rPr lang="tr-TR" sz="2000" dirty="0" err="1"/>
              <a:t>amaçlarının</a:t>
            </a:r>
            <a:r>
              <a:rPr lang="tr-TR" sz="2000" dirty="0"/>
              <a:t> ve </a:t>
            </a:r>
            <a:r>
              <a:rPr lang="tr-TR" sz="2000" dirty="0" err="1"/>
              <a:t>öğrenme</a:t>
            </a:r>
            <a:r>
              <a:rPr lang="tr-TR" sz="2000" dirty="0"/>
              <a:t> </a:t>
            </a:r>
            <a:r>
              <a:rPr lang="tr-TR" sz="2000" dirty="0" err="1"/>
              <a:t>çıktılarının</a:t>
            </a:r>
            <a:r>
              <a:rPr lang="tr-TR" sz="2000" dirty="0"/>
              <a:t> izlenmesi </a:t>
            </a:r>
            <a:r>
              <a:rPr lang="tr-TR" sz="2000" dirty="0" err="1"/>
              <a:t>planlandığı</a:t>
            </a:r>
            <a:r>
              <a:rPr lang="tr-TR" sz="2000" dirty="0"/>
              <a:t> </a:t>
            </a:r>
            <a:r>
              <a:rPr lang="tr-TR" sz="2000" dirty="0" err="1"/>
              <a:t>şekilde</a:t>
            </a:r>
            <a:r>
              <a:rPr lang="tr-TR" sz="2000" dirty="0"/>
              <a:t> </a:t>
            </a:r>
            <a:r>
              <a:rPr lang="tr-TR" sz="2000" dirty="0" err="1"/>
              <a:t>gerçekleşmektedir</a:t>
            </a:r>
            <a:r>
              <a:rPr lang="tr-TR" sz="2000" dirty="0"/>
              <a:t>. Bu </a:t>
            </a:r>
            <a:r>
              <a:rPr lang="tr-TR" sz="2000" dirty="0" err="1"/>
              <a:t>sürecin</a:t>
            </a:r>
            <a:r>
              <a:rPr lang="tr-TR" sz="2000" dirty="0"/>
              <a:t> isleyişi ve </a:t>
            </a:r>
            <a:r>
              <a:rPr lang="tr-TR" sz="2000" dirty="0" err="1"/>
              <a:t>sonuçları</a:t>
            </a:r>
            <a:r>
              <a:rPr lang="tr-TR" sz="2000" dirty="0"/>
              <a:t> </a:t>
            </a:r>
            <a:r>
              <a:rPr lang="tr-TR" sz="2000" dirty="0" err="1"/>
              <a:t>paydaşlarla</a:t>
            </a:r>
            <a:r>
              <a:rPr lang="tr-TR" sz="2000" dirty="0"/>
              <a:t> birlikte değerlendirilmektedir. </a:t>
            </a:r>
            <a:r>
              <a:rPr lang="tr-TR" sz="2000" dirty="0" err="1"/>
              <a:t>Eğitim</a:t>
            </a:r>
            <a:r>
              <a:rPr lang="tr-TR" sz="2000" dirty="0"/>
              <a:t> ve </a:t>
            </a:r>
            <a:r>
              <a:rPr lang="tr-TR" sz="2000" dirty="0" err="1"/>
              <a:t>öğretim</a:t>
            </a:r>
            <a:r>
              <a:rPr lang="tr-TR" sz="2000" dirty="0"/>
              <a:t> ile ilgili istatistiki </a:t>
            </a:r>
            <a:r>
              <a:rPr lang="tr-TR" sz="2000" dirty="0" err="1"/>
              <a:t>göstergeler</a:t>
            </a:r>
            <a:r>
              <a:rPr lang="tr-TR" sz="2000" dirty="0"/>
              <a:t> (her yarıyıl </a:t>
            </a:r>
            <a:r>
              <a:rPr lang="tr-TR" sz="2000" dirty="0" err="1"/>
              <a:t>açılan</a:t>
            </a:r>
            <a:r>
              <a:rPr lang="tr-TR" sz="2000" dirty="0"/>
              <a:t> dersler, </a:t>
            </a:r>
            <a:r>
              <a:rPr lang="tr-TR" sz="2000" dirty="0" err="1"/>
              <a:t>öğrenci</a:t>
            </a:r>
            <a:r>
              <a:rPr lang="tr-TR" sz="2000" dirty="0"/>
              <a:t> sayıları, </a:t>
            </a:r>
            <a:r>
              <a:rPr lang="tr-TR" sz="2000" dirty="0" err="1"/>
              <a:t>başarı</a:t>
            </a:r>
            <a:r>
              <a:rPr lang="tr-TR" sz="2000" dirty="0"/>
              <a:t> durumları, geri besleme </a:t>
            </a:r>
            <a:r>
              <a:rPr lang="tr-TR" sz="2000" dirty="0" err="1"/>
              <a:t>sonuçları</a:t>
            </a:r>
            <a:r>
              <a:rPr lang="tr-TR" sz="2000" dirty="0"/>
              <a:t>, ders </a:t>
            </a:r>
            <a:r>
              <a:rPr lang="tr-TR" sz="2000" dirty="0" err="1"/>
              <a:t>çeşitliliği</a:t>
            </a:r>
            <a:r>
              <a:rPr lang="tr-TR" sz="2000" dirty="0"/>
              <a:t>, </a:t>
            </a:r>
            <a:r>
              <a:rPr lang="tr-TR" sz="2000" dirty="0" err="1"/>
              <a:t>lab</a:t>
            </a:r>
            <a:r>
              <a:rPr lang="tr-TR" sz="2000" dirty="0"/>
              <a:t> uygulama, lisans/</a:t>
            </a:r>
            <a:r>
              <a:rPr lang="tr-TR" sz="2000" dirty="0" err="1"/>
              <a:t>lisansüstu</a:t>
            </a:r>
            <a:r>
              <a:rPr lang="tr-TR" sz="2000" dirty="0"/>
              <a:t>̈ dengeleri, </a:t>
            </a:r>
            <a:r>
              <a:rPr lang="tr-TR" sz="2000" dirty="0" err="1"/>
              <a:t>ilişki</a:t>
            </a:r>
            <a:r>
              <a:rPr lang="tr-TR" sz="2000" dirty="0"/>
              <a:t> kesme sayıları/nedenleri, </a:t>
            </a:r>
            <a:r>
              <a:rPr lang="tr-TR" sz="2000" dirty="0" err="1"/>
              <a:t>vb</a:t>
            </a:r>
            <a:r>
              <a:rPr lang="tr-TR" sz="2000" dirty="0"/>
              <a:t>) periyodik ve sistematik </a:t>
            </a:r>
            <a:r>
              <a:rPr lang="tr-TR" sz="2000" dirty="0" err="1"/>
              <a:t>şekilde</a:t>
            </a:r>
            <a:r>
              <a:rPr lang="tr-TR" sz="2000" dirty="0"/>
              <a:t> izlenmekte, </a:t>
            </a:r>
            <a:r>
              <a:rPr lang="tr-TR" sz="2000" dirty="0" err="1"/>
              <a:t>tartışılmakta</a:t>
            </a:r>
            <a:r>
              <a:rPr lang="tr-TR" sz="2000" dirty="0"/>
              <a:t>, </a:t>
            </a:r>
            <a:r>
              <a:rPr lang="tr-TR" sz="2000" dirty="0" err="1"/>
              <a:t>değerlendirilmekte</a:t>
            </a:r>
            <a:r>
              <a:rPr lang="tr-TR" sz="2000" dirty="0"/>
              <a:t>, </a:t>
            </a:r>
            <a:r>
              <a:rPr lang="tr-TR" sz="2000" dirty="0" err="1"/>
              <a:t>karşılaştırılmakta</a:t>
            </a:r>
            <a:r>
              <a:rPr lang="tr-TR" sz="2000" dirty="0"/>
              <a:t> ve kaliteli </a:t>
            </a:r>
            <a:r>
              <a:rPr lang="tr-TR" sz="2000" dirty="0" err="1"/>
              <a:t>eğitim</a:t>
            </a:r>
            <a:r>
              <a:rPr lang="tr-TR" sz="2000" dirty="0"/>
              <a:t> </a:t>
            </a:r>
            <a:r>
              <a:rPr lang="tr-TR" sz="2000" dirty="0" err="1"/>
              <a:t>yönündeki</a:t>
            </a:r>
            <a:r>
              <a:rPr lang="tr-TR" sz="2000" dirty="0"/>
              <a:t> </a:t>
            </a:r>
            <a:r>
              <a:rPr lang="tr-TR" sz="2000" dirty="0" err="1"/>
              <a:t>gelişim</a:t>
            </a:r>
            <a:r>
              <a:rPr lang="tr-TR" sz="2000" dirty="0"/>
              <a:t> </a:t>
            </a:r>
            <a:r>
              <a:rPr lang="tr-TR" sz="2000" dirty="0" err="1"/>
              <a:t>sürdürülmektedir</a:t>
            </a:r>
            <a:r>
              <a:rPr lang="tr-TR" sz="2000" dirty="0" smtClean="0"/>
              <a:t>. </a:t>
            </a:r>
            <a:endParaRPr lang="tr-TR" sz="2000" dirty="0"/>
          </a:p>
          <a:p>
            <a:endParaRPr lang="tr-TR" sz="2000" dirty="0"/>
          </a:p>
          <a:p>
            <a:r>
              <a:rPr lang="tr-TR" sz="2000" dirty="0"/>
              <a:t>Mezunların </a:t>
            </a:r>
            <a:r>
              <a:rPr lang="tr-TR" sz="2000" dirty="0" err="1"/>
              <a:t>işe</a:t>
            </a:r>
            <a:r>
              <a:rPr lang="tr-TR" sz="2000" dirty="0"/>
              <a:t> </a:t>
            </a:r>
            <a:r>
              <a:rPr lang="tr-TR" sz="2000" dirty="0" err="1"/>
              <a:t>yerleşme</a:t>
            </a:r>
            <a:r>
              <a:rPr lang="tr-TR" sz="2000" dirty="0"/>
              <a:t>, </a:t>
            </a:r>
            <a:r>
              <a:rPr lang="tr-TR" sz="2000" dirty="0" err="1"/>
              <a:t>eğitime</a:t>
            </a:r>
            <a:r>
              <a:rPr lang="tr-TR" sz="2000" dirty="0"/>
              <a:t> devam, gelir düzeyi, </a:t>
            </a:r>
            <a:r>
              <a:rPr lang="tr-TR" sz="2000" dirty="0" err="1"/>
              <a:t>işveren</a:t>
            </a:r>
            <a:r>
              <a:rPr lang="tr-TR" sz="2000" dirty="0"/>
              <a:t>/ mezun memnuniyeti gibi istihdam bilgileri sistematik ve kapsamlı olarak toplanmakta, </a:t>
            </a:r>
            <a:r>
              <a:rPr lang="tr-TR" sz="2000" dirty="0" err="1"/>
              <a:t>değerlendirilmekte</a:t>
            </a:r>
            <a:r>
              <a:rPr lang="tr-TR" sz="2000" dirty="0"/>
              <a:t>, kurum </a:t>
            </a:r>
            <a:r>
              <a:rPr lang="tr-TR" sz="2000" dirty="0" err="1"/>
              <a:t>gelişme</a:t>
            </a:r>
            <a:r>
              <a:rPr lang="tr-TR" sz="2000" dirty="0"/>
              <a:t> stratejilerinde kullanılmaktadır. </a:t>
            </a:r>
          </a:p>
        </p:txBody>
      </p:sp>
      <p:sp>
        <p:nvSpPr>
          <p:cNvPr id="5" name="Dikdörtgen 4"/>
          <p:cNvSpPr/>
          <p:nvPr/>
        </p:nvSpPr>
        <p:spPr>
          <a:xfrm>
            <a:off x="8494542" y="1560593"/>
            <a:ext cx="3526970" cy="4893647"/>
          </a:xfrm>
          <a:prstGeom prst="rect">
            <a:avLst/>
          </a:prstGeom>
          <a:solidFill>
            <a:schemeClr val="accent1">
              <a:lumMod val="60000"/>
              <a:lumOff val="40000"/>
            </a:schemeClr>
          </a:solidFill>
          <a:ln w="38100">
            <a:solidFill>
              <a:schemeClr val="tx1"/>
            </a:solidFill>
          </a:ln>
        </p:spPr>
        <p:txBody>
          <a:bodyPr wrap="square">
            <a:spAutoFit/>
          </a:bodyPr>
          <a:lstStyle/>
          <a:p>
            <a:endParaRPr lang="tr-TR" sz="2400" dirty="0"/>
          </a:p>
          <a:p>
            <a:r>
              <a:rPr lang="tr-TR" sz="2400" i="1" dirty="0"/>
              <a:t>Programların yıllık öz değerlendirme raporları (Program çıktıları açısından değerlendirme) </a:t>
            </a:r>
            <a:endParaRPr lang="tr-TR" sz="2400" dirty="0"/>
          </a:p>
          <a:p>
            <a:r>
              <a:rPr lang="tr-TR" sz="2400" dirty="0"/>
              <a:t>• Program çıktılarına ulaşılıp ulaşılmadığını izleyen sistemler (Bilgi Yönetim Sistemi) </a:t>
            </a:r>
          </a:p>
          <a:p>
            <a:r>
              <a:rPr lang="tr-TR" sz="2400" dirty="0" smtClean="0"/>
              <a:t>• </a:t>
            </a:r>
            <a:r>
              <a:rPr lang="tr-TR" sz="2400" dirty="0"/>
              <a:t>Programın amaçlarına ulaşıp ulaşmadığına ilişkin geri bildirimler </a:t>
            </a:r>
            <a:r>
              <a:rPr lang="tr-TR" sz="2400" dirty="0" smtClean="0"/>
              <a:t>bulunmaktadır.</a:t>
            </a:r>
            <a:endParaRPr lang="tr-TR" sz="2400" dirty="0"/>
          </a:p>
        </p:txBody>
      </p:sp>
    </p:spTree>
    <p:extLst>
      <p:ext uri="{BB962C8B-B14F-4D97-AF65-F5344CB8AC3E}">
        <p14:creationId xmlns:p14="http://schemas.microsoft.com/office/powerpoint/2010/main" val="7861643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1" name="Dikdörtgen 20"/>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noProof="0" dirty="0" smtClean="0">
                <a:solidFill>
                  <a:srgbClr val="000000"/>
                </a:solidFill>
                <a:latin typeface="Calibri" panose="020F0502020204030204" pitchFamily="34" charset="0"/>
              </a:rPr>
              <a:t>ARAŞTIRMA-GELİŞTİRME</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3" name="Dikdörtgen 2"/>
          <p:cNvSpPr/>
          <p:nvPr/>
        </p:nvSpPr>
        <p:spPr>
          <a:xfrm>
            <a:off x="187235" y="1964353"/>
            <a:ext cx="7229565" cy="4893647"/>
          </a:xfrm>
          <a:prstGeom prst="rect">
            <a:avLst/>
          </a:prstGeom>
        </p:spPr>
        <p:txBody>
          <a:bodyPr wrap="square">
            <a:spAutoFit/>
          </a:bodyPr>
          <a:lstStyle/>
          <a:p>
            <a:pPr algn="just"/>
            <a:r>
              <a:rPr lang="tr-TR" sz="2400" b="1" dirty="0"/>
              <a:t>C.1.1. Kurumun araştırma politikası, hedefleri ve stratejisi</a:t>
            </a:r>
          </a:p>
          <a:p>
            <a:pPr algn="just"/>
            <a:endParaRPr lang="tr-TR" sz="2400" dirty="0"/>
          </a:p>
          <a:p>
            <a:pPr algn="just"/>
            <a:r>
              <a:rPr lang="tr-TR" sz="2400" dirty="0"/>
              <a:t>Akademik birimin </a:t>
            </a:r>
            <a:r>
              <a:rPr lang="tr-TR" sz="2400" dirty="0" err="1"/>
              <a:t>araştırma</a:t>
            </a:r>
            <a:r>
              <a:rPr lang="tr-TR" sz="2400" dirty="0"/>
              <a:t> politikası, hedefleri, stratejisi ve </a:t>
            </a:r>
            <a:r>
              <a:rPr lang="tr-TR" sz="2400" dirty="0" err="1"/>
              <a:t>öncelikli</a:t>
            </a:r>
            <a:r>
              <a:rPr lang="tr-TR" sz="2400" dirty="0"/>
              <a:t> </a:t>
            </a:r>
            <a:r>
              <a:rPr lang="tr-TR" sz="2400" dirty="0" err="1"/>
              <a:t>araştırma</a:t>
            </a:r>
            <a:r>
              <a:rPr lang="tr-TR" sz="2400" dirty="0"/>
              <a:t> alanları paydaşlarıyla birlikte belirlenmiştir. Bunlar kurumun misyonu ile uyumlu olup, </a:t>
            </a:r>
            <a:r>
              <a:rPr lang="tr-TR" sz="2400" dirty="0" err="1"/>
              <a:t>araştırma</a:t>
            </a:r>
            <a:r>
              <a:rPr lang="tr-TR" sz="2400" dirty="0"/>
              <a:t> kararlarını ve etkinliklerini </a:t>
            </a:r>
            <a:r>
              <a:rPr lang="tr-TR" sz="2400" dirty="0" err="1"/>
              <a:t>yönlendirir</a:t>
            </a:r>
            <a:r>
              <a:rPr lang="tr-TR" sz="2400" dirty="0"/>
              <a:t>. Politika; kurumun </a:t>
            </a:r>
            <a:r>
              <a:rPr lang="tr-TR" sz="2400" dirty="0" err="1"/>
              <a:t>araştırmaya</a:t>
            </a:r>
            <a:r>
              <a:rPr lang="tr-TR" sz="2400" dirty="0"/>
              <a:t> </a:t>
            </a:r>
            <a:r>
              <a:rPr lang="tr-TR" sz="2400" dirty="0" err="1"/>
              <a:t>yaklaşımını</a:t>
            </a:r>
            <a:r>
              <a:rPr lang="tr-TR" sz="2400" dirty="0"/>
              <a:t>, </a:t>
            </a:r>
            <a:r>
              <a:rPr lang="tr-TR" sz="2400" dirty="0" err="1"/>
              <a:t>önceliklerini</a:t>
            </a:r>
            <a:r>
              <a:rPr lang="tr-TR" sz="2400" dirty="0"/>
              <a:t>, </a:t>
            </a:r>
            <a:r>
              <a:rPr lang="tr-TR" sz="2400" dirty="0" err="1"/>
              <a:t>eğitim</a:t>
            </a:r>
            <a:r>
              <a:rPr lang="tr-TR" sz="2400" dirty="0"/>
              <a:t> fonksiyonu ile olan </a:t>
            </a:r>
            <a:r>
              <a:rPr lang="tr-TR" sz="2400" dirty="0" err="1"/>
              <a:t>ilişkisini</a:t>
            </a:r>
            <a:r>
              <a:rPr lang="tr-TR" sz="2400" dirty="0"/>
              <a:t>, </a:t>
            </a:r>
            <a:r>
              <a:rPr lang="tr-TR" sz="2400" dirty="0" err="1"/>
              <a:t>öğretim</a:t>
            </a:r>
            <a:r>
              <a:rPr lang="tr-TR" sz="2400" dirty="0"/>
              <a:t> elemanlarından beklenen </a:t>
            </a:r>
            <a:r>
              <a:rPr lang="tr-TR" sz="2400" dirty="0" err="1"/>
              <a:t>araştırma</a:t>
            </a:r>
            <a:r>
              <a:rPr lang="tr-TR" sz="2400" dirty="0"/>
              <a:t> performansını, </a:t>
            </a:r>
            <a:r>
              <a:rPr lang="tr-TR" sz="2400" dirty="0" err="1"/>
              <a:t>araştırma</a:t>
            </a:r>
            <a:r>
              <a:rPr lang="tr-TR" sz="2400" dirty="0"/>
              <a:t> ve </a:t>
            </a:r>
            <a:r>
              <a:rPr lang="tr-TR" sz="2400" dirty="0" err="1"/>
              <a:t>geliştirme</a:t>
            </a:r>
            <a:r>
              <a:rPr lang="tr-TR" sz="2400" dirty="0"/>
              <a:t> </a:t>
            </a:r>
            <a:r>
              <a:rPr lang="tr-TR" sz="2400" dirty="0" err="1"/>
              <a:t>için</a:t>
            </a:r>
            <a:r>
              <a:rPr lang="tr-TR" sz="2400" dirty="0"/>
              <a:t> nasıl bir </a:t>
            </a:r>
            <a:r>
              <a:rPr lang="tr-TR" sz="2400" dirty="0" err="1"/>
              <a:t>yönetimi</a:t>
            </a:r>
            <a:r>
              <a:rPr lang="tr-TR" sz="2400" dirty="0"/>
              <a:t> </a:t>
            </a:r>
            <a:r>
              <a:rPr lang="tr-TR" sz="2400" dirty="0" err="1"/>
              <a:t>benimsediğini</a:t>
            </a:r>
            <a:r>
              <a:rPr lang="tr-TR" sz="2400" dirty="0"/>
              <a:t>, </a:t>
            </a:r>
            <a:r>
              <a:rPr lang="tr-TR" sz="2400" dirty="0" err="1"/>
              <a:t>araştırma</a:t>
            </a:r>
            <a:r>
              <a:rPr lang="tr-TR" sz="2400" dirty="0"/>
              <a:t> destek birimleri ve </a:t>
            </a:r>
            <a:r>
              <a:rPr lang="tr-TR" sz="2400" dirty="0" err="1"/>
              <a:t>gelişme</a:t>
            </a:r>
            <a:r>
              <a:rPr lang="tr-TR" sz="2400" dirty="0"/>
              <a:t> </a:t>
            </a:r>
            <a:r>
              <a:rPr lang="tr-TR" sz="2400" dirty="0" smtClean="0"/>
              <a:t>hedeflerini</a:t>
            </a:r>
            <a:r>
              <a:rPr lang="tr-TR" sz="2400" dirty="0"/>
              <a:t> </a:t>
            </a:r>
            <a:r>
              <a:rPr lang="tr-TR" sz="2400" dirty="0" smtClean="0"/>
              <a:t>içeren metinlerdir . </a:t>
            </a:r>
            <a:endParaRPr lang="tr-TR" sz="2400" dirty="0"/>
          </a:p>
        </p:txBody>
      </p:sp>
      <p:sp>
        <p:nvSpPr>
          <p:cNvPr id="5" name="Dikdörtgen 4"/>
          <p:cNvSpPr/>
          <p:nvPr/>
        </p:nvSpPr>
        <p:spPr>
          <a:xfrm>
            <a:off x="7663543" y="2837665"/>
            <a:ext cx="4169284" cy="3416320"/>
          </a:xfrm>
          <a:prstGeom prst="rect">
            <a:avLst/>
          </a:prstGeom>
          <a:solidFill>
            <a:schemeClr val="accent4">
              <a:lumMod val="40000"/>
              <a:lumOff val="60000"/>
            </a:schemeClr>
          </a:solidFill>
          <a:ln w="38100">
            <a:solidFill>
              <a:schemeClr val="tx1"/>
            </a:solidFill>
          </a:ln>
        </p:spPr>
        <p:txBody>
          <a:bodyPr wrap="square">
            <a:spAutoFit/>
          </a:bodyPr>
          <a:lstStyle/>
          <a:p>
            <a:r>
              <a:rPr lang="tr-TR" sz="2400" i="1" dirty="0" smtClean="0"/>
              <a:t>Birimin araştırma politikası paydaşlara duyurulmuştur.</a:t>
            </a:r>
          </a:p>
          <a:p>
            <a:endParaRPr lang="tr-TR" sz="2400" dirty="0" smtClean="0"/>
          </a:p>
          <a:p>
            <a:r>
              <a:rPr lang="tr-TR" sz="2400" dirty="0" smtClean="0"/>
              <a:t>Birimin </a:t>
            </a:r>
            <a:r>
              <a:rPr lang="tr-TR" sz="2400" dirty="0"/>
              <a:t>araştırma ve geliştirme faaliyetlerini sürdürebilmek için uygun nitelik ve nicelikte fiziki, teknik ve mali kaynakların oluşturulmasına yönelik planları bulunmaktadır. </a:t>
            </a:r>
          </a:p>
        </p:txBody>
      </p:sp>
    </p:spTree>
    <p:extLst>
      <p:ext uri="{BB962C8B-B14F-4D97-AF65-F5344CB8AC3E}">
        <p14:creationId xmlns:p14="http://schemas.microsoft.com/office/powerpoint/2010/main" val="21314686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1" name="Dikdörtgen 20"/>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noProof="0" dirty="0" smtClean="0">
                <a:solidFill>
                  <a:srgbClr val="000000"/>
                </a:solidFill>
                <a:latin typeface="Calibri" panose="020F0502020204030204" pitchFamily="34" charset="0"/>
              </a:rPr>
              <a:t>ARAŞTIRMA-GELİŞTİRME</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3" name="Dikdörtgen 2"/>
          <p:cNvSpPr/>
          <p:nvPr/>
        </p:nvSpPr>
        <p:spPr>
          <a:xfrm>
            <a:off x="209006" y="2109882"/>
            <a:ext cx="6365966" cy="4401205"/>
          </a:xfrm>
          <a:prstGeom prst="rect">
            <a:avLst/>
          </a:prstGeom>
        </p:spPr>
        <p:txBody>
          <a:bodyPr wrap="square">
            <a:spAutoFit/>
          </a:bodyPr>
          <a:lstStyle/>
          <a:p>
            <a:pPr algn="just"/>
            <a:r>
              <a:rPr lang="tr-TR" sz="2000" b="1" dirty="0"/>
              <a:t>C.1.2. Araştırma performansının izlenmesi ve değerlendirilmesi </a:t>
            </a:r>
            <a:r>
              <a:rPr lang="tr-TR" sz="2000" dirty="0"/>
              <a:t>	</a:t>
            </a:r>
          </a:p>
          <a:p>
            <a:pPr algn="just"/>
            <a:endParaRPr lang="tr-TR" sz="2000" b="1" dirty="0"/>
          </a:p>
          <a:p>
            <a:pPr algn="just"/>
            <a:r>
              <a:rPr lang="tr-TR" sz="2000" dirty="0" smtClean="0"/>
              <a:t>Birim  </a:t>
            </a:r>
            <a:r>
              <a:rPr lang="tr-TR" sz="2000" dirty="0"/>
              <a:t>araştırma faaliyetleri yıllık bazda izlenir, değerlendirilir, hedeflerle karşılaştırılır ve sapmaların nedenleri irdelenir. Kurumun odak alanlarının üniversite içi bilinirliği, üniversite dışı bilinirliği; uluslararası görünürlük, uzmanlık iddiası konularının analizi, hedeflerle uyumu sistematik olarak analiz edilir. Performans temelinde teşvik ve takdir mekanizmaları kullanılır. Rakiplerle rekabet, seçilmiş kurumlarla kıyaslama (benchmarking) takip edilir. Performans değerlendirmelerinin sistematik ve kalıcı olması sağlanmaktadır 	</a:t>
            </a:r>
          </a:p>
          <a:p>
            <a:pPr algn="just"/>
            <a:endParaRPr lang="tr-TR" sz="2000" dirty="0"/>
          </a:p>
        </p:txBody>
      </p:sp>
      <p:sp>
        <p:nvSpPr>
          <p:cNvPr id="5" name="Dikdörtgen 4"/>
          <p:cNvSpPr/>
          <p:nvPr/>
        </p:nvSpPr>
        <p:spPr>
          <a:xfrm>
            <a:off x="7605487" y="3340988"/>
            <a:ext cx="4169284" cy="1938992"/>
          </a:xfrm>
          <a:prstGeom prst="rect">
            <a:avLst/>
          </a:prstGeom>
          <a:solidFill>
            <a:schemeClr val="accent4">
              <a:lumMod val="40000"/>
              <a:lumOff val="60000"/>
            </a:schemeClr>
          </a:solidFill>
          <a:ln w="38100">
            <a:solidFill>
              <a:schemeClr val="tx1"/>
            </a:solidFill>
          </a:ln>
        </p:spPr>
        <p:txBody>
          <a:bodyPr wrap="square">
            <a:spAutoFit/>
          </a:bodyPr>
          <a:lstStyle/>
          <a:p>
            <a:r>
              <a:rPr lang="tr-TR" sz="2400" dirty="0" smtClean="0"/>
              <a:t>Birimin genelinde </a:t>
            </a:r>
            <a:r>
              <a:rPr lang="tr-TR" sz="2400" dirty="0"/>
              <a:t>araştırma performansını izlenmek ve değerlendirmek üzere oluşturulan mekanizmalar kullanılmaktadır. 	</a:t>
            </a:r>
          </a:p>
        </p:txBody>
      </p:sp>
    </p:spTree>
    <p:extLst>
      <p:ext uri="{BB962C8B-B14F-4D97-AF65-F5344CB8AC3E}">
        <p14:creationId xmlns:p14="http://schemas.microsoft.com/office/powerpoint/2010/main" val="37935034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1" name="Dikdörtgen 20"/>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rgbClr val="000000"/>
                </a:solidFill>
                <a:latin typeface="Calibri" panose="020F0502020204030204" pitchFamily="34" charset="0"/>
              </a:rPr>
              <a:t>TOPLUMSAL KATKI</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 name="Dikdörtgen 1"/>
          <p:cNvSpPr/>
          <p:nvPr/>
        </p:nvSpPr>
        <p:spPr>
          <a:xfrm>
            <a:off x="169815" y="1981932"/>
            <a:ext cx="8379099" cy="3170099"/>
          </a:xfrm>
          <a:prstGeom prst="rect">
            <a:avLst/>
          </a:prstGeom>
        </p:spPr>
        <p:txBody>
          <a:bodyPr wrap="square">
            <a:spAutoFit/>
          </a:bodyPr>
          <a:lstStyle/>
          <a:p>
            <a:r>
              <a:rPr lang="tr-TR" sz="2000" b="1" dirty="0"/>
              <a:t>D.1.1. Toplumsal katkı politikası, hedefleri ve </a:t>
            </a:r>
            <a:r>
              <a:rPr lang="tr-TR" sz="2000" b="1" dirty="0" smtClean="0"/>
              <a:t>stratejisi</a:t>
            </a:r>
            <a:endParaRPr lang="tr-TR" sz="2000" dirty="0"/>
          </a:p>
          <a:p>
            <a:r>
              <a:rPr lang="tr-TR" sz="2000" dirty="0"/>
              <a:t>Kurumun toplumsal katkı politikası kurumun </a:t>
            </a:r>
            <a:r>
              <a:rPr lang="tr-TR" sz="2000" dirty="0" err="1"/>
              <a:t>yaklaşımını</a:t>
            </a:r>
            <a:r>
              <a:rPr lang="tr-TR" sz="2000" dirty="0"/>
              <a:t> </a:t>
            </a:r>
            <a:r>
              <a:rPr lang="tr-TR" sz="2000" dirty="0" err="1"/>
              <a:t>bütüncül</a:t>
            </a:r>
            <a:r>
              <a:rPr lang="tr-TR" sz="2000" dirty="0"/>
              <a:t> olarak ifade eder; ve sosyal sorumluluk (</a:t>
            </a:r>
            <a:r>
              <a:rPr lang="tr-TR" sz="2000" dirty="0" err="1"/>
              <a:t>ücretsiz</a:t>
            </a:r>
            <a:r>
              <a:rPr lang="tr-TR" sz="2000" dirty="0"/>
              <a:t> hizmetler; sosyal ve </a:t>
            </a:r>
            <a:r>
              <a:rPr lang="tr-TR" sz="2000" dirty="0" err="1"/>
              <a:t>kültürel</a:t>
            </a:r>
            <a:r>
              <a:rPr lang="tr-TR" sz="2000" dirty="0"/>
              <a:t> </a:t>
            </a:r>
            <a:r>
              <a:rPr lang="tr-TR" sz="2000" dirty="0" err="1"/>
              <a:t>yaşama</a:t>
            </a:r>
            <a:r>
              <a:rPr lang="tr-TR" sz="2000" dirty="0"/>
              <a:t> katkı, </a:t>
            </a:r>
            <a:r>
              <a:rPr lang="tr-TR" sz="2000" dirty="0" err="1"/>
              <a:t>üniversitenin</a:t>
            </a:r>
            <a:r>
              <a:rPr lang="tr-TR" sz="2000" dirty="0"/>
              <a:t> </a:t>
            </a:r>
            <a:r>
              <a:rPr lang="tr-TR" sz="2000" dirty="0" err="1"/>
              <a:t>şehir</a:t>
            </a:r>
            <a:r>
              <a:rPr lang="tr-TR" sz="2000" dirty="0"/>
              <a:t> hayatına katkısı; bilimin topluma tanıtılması, sevdirilmesi</a:t>
            </a:r>
            <a:r>
              <a:rPr lang="tr-TR" sz="2000" dirty="0" smtClean="0"/>
              <a:t>), </a:t>
            </a:r>
            <a:r>
              <a:rPr lang="tr-TR" sz="2000" dirty="0"/>
              <a:t>kamu kurumlarına yapılan </a:t>
            </a:r>
            <a:r>
              <a:rPr lang="tr-TR" sz="2000" dirty="0" err="1"/>
              <a:t>sözleşmeli</a:t>
            </a:r>
            <a:r>
              <a:rPr lang="tr-TR" sz="2000" dirty="0"/>
              <a:t> </a:t>
            </a:r>
            <a:r>
              <a:rPr lang="tr-TR" sz="2000" dirty="0" err="1"/>
              <a:t>araş</a:t>
            </a:r>
            <a:r>
              <a:rPr lang="tr-TR" sz="2000" dirty="0" err="1" smtClean="0"/>
              <a:t>tırma</a:t>
            </a:r>
            <a:r>
              <a:rPr lang="tr-TR" sz="2000" dirty="0"/>
              <a:t>, </a:t>
            </a:r>
            <a:r>
              <a:rPr lang="tr-TR" sz="2000" dirty="0" err="1"/>
              <a:t>danışmanlık</a:t>
            </a:r>
            <a:r>
              <a:rPr lang="tr-TR" sz="2000" dirty="0"/>
              <a:t>, hizmet, proje; politika </a:t>
            </a:r>
            <a:r>
              <a:rPr lang="tr-TR" sz="2000" dirty="0" err="1"/>
              <a:t>geliştirmeye</a:t>
            </a:r>
            <a:r>
              <a:rPr lang="tr-TR" sz="2000" dirty="0"/>
              <a:t> katılım, uzmanlık </a:t>
            </a:r>
            <a:r>
              <a:rPr lang="tr-TR" sz="2000" dirty="0" err="1"/>
              <a:t>paylaş</a:t>
            </a:r>
            <a:r>
              <a:rPr lang="tr-TR" sz="2000" dirty="0" err="1" smtClean="0"/>
              <a:t>ımı</a:t>
            </a:r>
            <a:r>
              <a:rPr lang="tr-TR" sz="2000" dirty="0" smtClean="0"/>
              <a:t>, </a:t>
            </a:r>
            <a:r>
              <a:rPr lang="tr-TR" sz="2000" dirty="0" err="1" smtClean="0"/>
              <a:t>yas</a:t>
            </a:r>
            <a:r>
              <a:rPr lang="tr-TR" sz="2000" dirty="0" err="1"/>
              <a:t>̧am</a:t>
            </a:r>
            <a:r>
              <a:rPr lang="tr-TR" sz="2000" dirty="0"/>
              <a:t> boyu </a:t>
            </a:r>
            <a:r>
              <a:rPr lang="tr-TR" sz="2000" dirty="0" err="1"/>
              <a:t>öğrenme</a:t>
            </a:r>
            <a:r>
              <a:rPr lang="tr-TR" sz="2000" dirty="0"/>
              <a:t> </a:t>
            </a:r>
            <a:r>
              <a:rPr lang="tr-TR" sz="2000" dirty="0" err="1"/>
              <a:t>çerçevesinde</a:t>
            </a:r>
            <a:r>
              <a:rPr lang="tr-TR" sz="2000" dirty="0"/>
              <a:t> </a:t>
            </a:r>
            <a:r>
              <a:rPr lang="tr-TR" sz="2000" dirty="0" err="1"/>
              <a:t>eğitim</a:t>
            </a:r>
            <a:r>
              <a:rPr lang="tr-TR" sz="2000" dirty="0"/>
              <a:t>, kurslar, sertifikalar, diplomalar, kuruma özgü </a:t>
            </a:r>
            <a:r>
              <a:rPr lang="tr-TR" sz="2000" dirty="0" err="1"/>
              <a:t>diğer</a:t>
            </a:r>
            <a:r>
              <a:rPr lang="tr-TR" sz="2000" dirty="0"/>
              <a:t> konuları ele alarak bunların kurumdaki  yerini, hedeflerini, stratejilerini, mekanizmalarını, organizasyon yapısını, yıllık </a:t>
            </a:r>
            <a:r>
              <a:rPr lang="tr-TR" sz="2000" dirty="0" err="1"/>
              <a:t>bütçelerini</a:t>
            </a:r>
            <a:r>
              <a:rPr lang="tr-TR" sz="2000" dirty="0"/>
              <a:t> veya oranları, yıllar </a:t>
            </a:r>
            <a:r>
              <a:rPr lang="tr-TR" sz="2000" dirty="0" err="1"/>
              <a:t>içindeki</a:t>
            </a:r>
            <a:r>
              <a:rPr lang="tr-TR" sz="2000" dirty="0"/>
              <a:t> </a:t>
            </a:r>
            <a:r>
              <a:rPr lang="tr-TR" sz="2000" dirty="0" err="1"/>
              <a:t>eğilimi</a:t>
            </a:r>
            <a:r>
              <a:rPr lang="tr-TR" sz="2000" dirty="0"/>
              <a:t>, </a:t>
            </a:r>
            <a:r>
              <a:rPr lang="tr-TR" sz="2000" dirty="0" err="1"/>
              <a:t>geliştirme</a:t>
            </a:r>
            <a:r>
              <a:rPr lang="tr-TR" sz="2000" dirty="0"/>
              <a:t> </a:t>
            </a:r>
            <a:r>
              <a:rPr lang="tr-TR" sz="2000" dirty="0" err="1"/>
              <a:t>çerçevesini</a:t>
            </a:r>
            <a:r>
              <a:rPr lang="tr-TR" sz="2000" dirty="0"/>
              <a:t> </a:t>
            </a:r>
            <a:r>
              <a:rPr lang="tr-TR" sz="2000" dirty="0" smtClean="0"/>
              <a:t>faaliyetler yürütülmektedir.</a:t>
            </a:r>
            <a:endParaRPr lang="tr-TR" sz="2000" dirty="0"/>
          </a:p>
        </p:txBody>
      </p:sp>
      <p:sp>
        <p:nvSpPr>
          <p:cNvPr id="4" name="Dikdörtgen 3"/>
          <p:cNvSpPr/>
          <p:nvPr/>
        </p:nvSpPr>
        <p:spPr>
          <a:xfrm>
            <a:off x="169815" y="5431616"/>
            <a:ext cx="8495214" cy="1323439"/>
          </a:xfrm>
          <a:prstGeom prst="rect">
            <a:avLst/>
          </a:prstGeom>
        </p:spPr>
        <p:txBody>
          <a:bodyPr wrap="square">
            <a:spAutoFit/>
          </a:bodyPr>
          <a:lstStyle/>
          <a:p>
            <a:r>
              <a:rPr lang="tr-TR" sz="2000" b="1" dirty="0"/>
              <a:t>D.2.1.Toplumsal katkı performansının izlenmesi ve iyileştirilmesi</a:t>
            </a:r>
          </a:p>
          <a:p>
            <a:r>
              <a:rPr lang="tr-TR" sz="2000" dirty="0" smtClean="0"/>
              <a:t>Toplumsal </a:t>
            </a:r>
            <a:r>
              <a:rPr lang="tr-TR" sz="2000" dirty="0"/>
              <a:t>katkı hedeflerinin </a:t>
            </a:r>
            <a:r>
              <a:rPr lang="tr-TR" sz="2000" dirty="0" err="1"/>
              <a:t>gerçekleşme</a:t>
            </a:r>
            <a:r>
              <a:rPr lang="tr-TR" sz="2000" dirty="0"/>
              <a:t> düzeyi ve performansı izlenmektedir; izlenme mekanizma ve </a:t>
            </a:r>
            <a:r>
              <a:rPr lang="tr-TR" sz="2000" dirty="0" err="1"/>
              <a:t>süreçleri</a:t>
            </a:r>
            <a:r>
              <a:rPr lang="tr-TR" sz="2000" dirty="0"/>
              <a:t> </a:t>
            </a:r>
            <a:r>
              <a:rPr lang="tr-TR" sz="2000" dirty="0" err="1"/>
              <a:t>yerleşik</a:t>
            </a:r>
            <a:r>
              <a:rPr lang="tr-TR" sz="2000" dirty="0"/>
              <a:t> ve </a:t>
            </a:r>
            <a:r>
              <a:rPr lang="tr-TR" sz="2000" dirty="0" err="1"/>
              <a:t>sürdürülebilirdir</a:t>
            </a:r>
            <a:r>
              <a:rPr lang="tr-TR" sz="2000" dirty="0"/>
              <a:t>. </a:t>
            </a:r>
            <a:r>
              <a:rPr lang="tr-TR" sz="2000" dirty="0" err="1"/>
              <a:t>İyileştirme</a:t>
            </a:r>
            <a:r>
              <a:rPr lang="tr-TR" sz="2000" dirty="0"/>
              <a:t> adımlarının kanıtları vardır. </a:t>
            </a:r>
          </a:p>
        </p:txBody>
      </p:sp>
      <p:sp>
        <p:nvSpPr>
          <p:cNvPr id="6" name="Dikdörtgen 5"/>
          <p:cNvSpPr/>
          <p:nvPr/>
        </p:nvSpPr>
        <p:spPr>
          <a:xfrm>
            <a:off x="8795656" y="4277454"/>
            <a:ext cx="3225857" cy="2308324"/>
          </a:xfrm>
          <a:prstGeom prst="rect">
            <a:avLst/>
          </a:prstGeom>
          <a:solidFill>
            <a:schemeClr val="accent2">
              <a:lumMod val="20000"/>
              <a:lumOff val="80000"/>
            </a:schemeClr>
          </a:solidFill>
          <a:ln w="38100">
            <a:solidFill>
              <a:schemeClr val="tx1"/>
            </a:solidFill>
          </a:ln>
        </p:spPr>
        <p:txBody>
          <a:bodyPr wrap="square">
            <a:spAutoFit/>
          </a:bodyPr>
          <a:lstStyle/>
          <a:p>
            <a:r>
              <a:rPr lang="tr-TR" sz="2400" dirty="0" smtClean="0"/>
              <a:t>Birimin genelinde Toplumsal Katkı </a:t>
            </a:r>
            <a:r>
              <a:rPr lang="tr-TR" sz="2400" dirty="0"/>
              <a:t>performansını izlenmek ve değerlendirmek </a:t>
            </a:r>
            <a:r>
              <a:rPr lang="tr-TR" sz="2400" dirty="0" smtClean="0"/>
              <a:t>üzere veriler bulunmaktadır. </a:t>
            </a:r>
            <a:r>
              <a:rPr lang="tr-TR" sz="2400" dirty="0"/>
              <a:t>	</a:t>
            </a:r>
          </a:p>
        </p:txBody>
      </p:sp>
      <p:sp>
        <p:nvSpPr>
          <p:cNvPr id="7" name="Dikdörtgen 6"/>
          <p:cNvSpPr/>
          <p:nvPr/>
        </p:nvSpPr>
        <p:spPr>
          <a:xfrm>
            <a:off x="8795655" y="1560593"/>
            <a:ext cx="3225857" cy="1569660"/>
          </a:xfrm>
          <a:prstGeom prst="rect">
            <a:avLst/>
          </a:prstGeom>
          <a:solidFill>
            <a:schemeClr val="accent2">
              <a:lumMod val="20000"/>
              <a:lumOff val="80000"/>
            </a:schemeClr>
          </a:solidFill>
          <a:ln w="38100">
            <a:solidFill>
              <a:schemeClr val="tx1"/>
            </a:solidFill>
          </a:ln>
        </p:spPr>
        <p:txBody>
          <a:bodyPr wrap="square">
            <a:spAutoFit/>
          </a:bodyPr>
          <a:lstStyle/>
          <a:p>
            <a:r>
              <a:rPr lang="tr-TR" sz="2400" dirty="0" smtClean="0"/>
              <a:t>Birimin Toplumsal Katkı politikası bulunmakta ve paydaşlara duyurulmaktadır.  </a:t>
            </a:r>
            <a:r>
              <a:rPr lang="tr-TR" sz="2400" dirty="0"/>
              <a:t>	</a:t>
            </a:r>
          </a:p>
        </p:txBody>
      </p:sp>
    </p:spTree>
    <p:extLst>
      <p:ext uri="{BB962C8B-B14F-4D97-AF65-F5344CB8AC3E}">
        <p14:creationId xmlns:p14="http://schemas.microsoft.com/office/powerpoint/2010/main" val="5574426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1" name="Dikdörtgen 20"/>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noProof="0" dirty="0" smtClean="0">
                <a:solidFill>
                  <a:srgbClr val="000000"/>
                </a:solidFill>
                <a:latin typeface="Calibri" panose="020F0502020204030204" pitchFamily="34" charset="0"/>
              </a:rPr>
              <a:t>YÖNETİM</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3" name="Dikdörtgen 2"/>
          <p:cNvSpPr/>
          <p:nvPr/>
        </p:nvSpPr>
        <p:spPr>
          <a:xfrm>
            <a:off x="222068" y="1995160"/>
            <a:ext cx="11665132" cy="2246769"/>
          </a:xfrm>
          <a:prstGeom prst="rect">
            <a:avLst/>
          </a:prstGeom>
        </p:spPr>
        <p:txBody>
          <a:bodyPr wrap="square">
            <a:spAutoFit/>
          </a:bodyPr>
          <a:lstStyle/>
          <a:p>
            <a:r>
              <a:rPr lang="tr-TR" sz="2000" b="1" dirty="0"/>
              <a:t>E.1. Yönetim ve İdari Birimlerin Yapısı</a:t>
            </a:r>
          </a:p>
          <a:p>
            <a:r>
              <a:rPr lang="tr-TR" sz="2000" dirty="0"/>
              <a:t>Kurumun misyon ve stratejik hedeflerine ulaşmasını güvence altına alan yönetim modeli ve idari yapılanması; tüm süreçler tanımlanarak, süreçlerle uyumlu yetki, görev ve sorumluluklar belirlenmiştir.</a:t>
            </a:r>
          </a:p>
          <a:p>
            <a:r>
              <a:rPr lang="tr-TR" sz="2000" dirty="0"/>
              <a:t>Yönetişim modeli ve organizasyon şeması, Kurumun yönetim ve idari alanlarla ilgili politikasını ve stratejik amaçlarını uyguladığına dair uygulamalar/kanıtlar ile Yönetim ve </a:t>
            </a:r>
            <a:r>
              <a:rPr lang="tr-TR" sz="2000" dirty="0" err="1"/>
              <a:t>organizasyonel</a:t>
            </a:r>
            <a:r>
              <a:rPr lang="tr-TR" sz="2000" dirty="0"/>
              <a:t> yapılanma uygulamalarına ilişkin izleme ve iyileştirme kanıtları Standart uygulamalar ve mevzuatın yanı sıra; kurumun ihtiyaçları doğrultusunda geliştirdiği özgün yaklaşım ve uygulamalarına ilişkin kanıtlar verilmelidir.</a:t>
            </a:r>
          </a:p>
        </p:txBody>
      </p:sp>
      <p:sp>
        <p:nvSpPr>
          <p:cNvPr id="4" name="Dikdörtgen 3"/>
          <p:cNvSpPr/>
          <p:nvPr/>
        </p:nvSpPr>
        <p:spPr>
          <a:xfrm>
            <a:off x="357050" y="4550454"/>
            <a:ext cx="11530150" cy="1631216"/>
          </a:xfrm>
          <a:prstGeom prst="rect">
            <a:avLst/>
          </a:prstGeom>
        </p:spPr>
        <p:txBody>
          <a:bodyPr wrap="square">
            <a:spAutoFit/>
          </a:bodyPr>
          <a:lstStyle/>
          <a:p>
            <a:r>
              <a:rPr lang="tr-TR" sz="2000" b="1" dirty="0"/>
              <a:t>E.2. Kamuoyunu Bilgilendirme ve Hesap Verebilirlik</a:t>
            </a:r>
          </a:p>
          <a:p>
            <a:endParaRPr lang="tr-TR" sz="2000" dirty="0"/>
          </a:p>
          <a:p>
            <a:r>
              <a:rPr lang="tr-TR" sz="2000" dirty="0"/>
              <a:t>Kurum, eğitim-öğretim programlarını ve araştırma-geliştirme faaliyetlerini de içerecek şekilde tüm faaliyetleri hakkındaki bilgileri açık, doğru, güncel ve kolay ulaşılabilir şekilde yayımlamalı ve kamuoyunu bilgilendirmelidir</a:t>
            </a:r>
          </a:p>
        </p:txBody>
      </p:sp>
    </p:spTree>
    <p:extLst>
      <p:ext uri="{BB962C8B-B14F-4D97-AF65-F5344CB8AC3E}">
        <p14:creationId xmlns:p14="http://schemas.microsoft.com/office/powerpoint/2010/main" val="28532804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1" name="Dikdörtgen 20"/>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noProof="0" dirty="0" smtClean="0">
                <a:solidFill>
                  <a:srgbClr val="000000"/>
                </a:solidFill>
                <a:latin typeface="Calibri" panose="020F0502020204030204" pitchFamily="34" charset="0"/>
              </a:rPr>
              <a:t>SONUÇ VE DEĞERLENDİRME</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 name="Dikdörtgen 1"/>
          <p:cNvSpPr/>
          <p:nvPr/>
        </p:nvSpPr>
        <p:spPr>
          <a:xfrm>
            <a:off x="339634" y="2054950"/>
            <a:ext cx="11599817" cy="4401205"/>
          </a:xfrm>
          <a:prstGeom prst="rect">
            <a:avLst/>
          </a:prstGeom>
        </p:spPr>
        <p:txBody>
          <a:bodyPr wrap="square">
            <a:spAutoFit/>
          </a:bodyPr>
          <a:lstStyle/>
          <a:p>
            <a:r>
              <a:rPr lang="tr-TR" sz="2000" dirty="0" smtClean="0"/>
              <a:t>Akademik </a:t>
            </a:r>
            <a:r>
              <a:rPr lang="tr-TR" sz="2000" dirty="0"/>
              <a:t>Birimin güçlü yönleri ile iyileşmeye açık yönlerinin Kalite Güvencesi Sistemi, Eğitim ve Öğretim, Araştırma ve Geliştirme, Toplumsal Katkı ve de Yönetim Sistemi başlıkları altında özet olarak veya maddeler halinde sunulması beklenmektedir</a:t>
            </a:r>
            <a:r>
              <a:rPr lang="tr-TR" sz="2000" dirty="0" smtClean="0"/>
              <a:t>.</a:t>
            </a:r>
          </a:p>
          <a:p>
            <a:r>
              <a:rPr lang="tr-TR" sz="2000" dirty="0" smtClean="0"/>
              <a:t> </a:t>
            </a:r>
            <a:endParaRPr lang="tr-TR" sz="2000" dirty="0"/>
          </a:p>
          <a:p>
            <a:r>
              <a:rPr lang="tr-TR" sz="2000" dirty="0"/>
              <a:t>BİDR kapsamında kanıtlara dayalı olarak yapılan faaliyetler ve değerlendirmelerde olgunluk düzeyleri </a:t>
            </a:r>
            <a:r>
              <a:rPr lang="tr-TR" sz="2000" dirty="0" err="1"/>
              <a:t>gözönünde</a:t>
            </a:r>
            <a:r>
              <a:rPr lang="tr-TR" sz="2000" dirty="0"/>
              <a:t> bulundurularak verilmelidir. Olgunluk düzeylerini bir ölçüt bazında örnek olarak açıklayabilir. A.1.3 Kurumsal Performans Yönetimi ölçütünde yapılan faaliyetlerin değerlendirilmesinde;</a:t>
            </a:r>
          </a:p>
          <a:p>
            <a:endParaRPr lang="tr-TR" sz="2000" dirty="0" smtClean="0"/>
          </a:p>
          <a:p>
            <a:pPr marL="342900" indent="-342900">
              <a:buFont typeface="Wingdings" panose="05000000000000000000" pitchFamily="2" charset="2"/>
              <a:buChar char="ü"/>
            </a:pPr>
            <a:r>
              <a:rPr lang="tr-TR" sz="2000" dirty="0" smtClean="0"/>
              <a:t>Akademik Birimin performans yönetimi bulunmamaktadır. </a:t>
            </a:r>
          </a:p>
          <a:p>
            <a:pPr marL="342900" indent="-342900">
              <a:buFont typeface="Wingdings" panose="05000000000000000000" pitchFamily="2" charset="2"/>
              <a:buChar char="ü"/>
            </a:pPr>
            <a:r>
              <a:rPr lang="tr-TR" sz="2000" dirty="0" smtClean="0"/>
              <a:t>Akademik Birimde performans göstergeleri ve performans yönetimi mekanizmaları tanımlanmıştır.</a:t>
            </a:r>
          </a:p>
          <a:p>
            <a:pPr marL="342900" indent="-342900">
              <a:buFont typeface="Wingdings" panose="05000000000000000000" pitchFamily="2" charset="2"/>
              <a:buChar char="ü"/>
            </a:pPr>
            <a:r>
              <a:rPr lang="tr-TR" sz="2000" dirty="0" smtClean="0"/>
              <a:t>Akademik Birimin geneline yayılmış performans yönetimi uygulamaları bulunmaktadır.</a:t>
            </a:r>
          </a:p>
          <a:p>
            <a:pPr marL="342900" indent="-342900">
              <a:buFont typeface="Wingdings" panose="05000000000000000000" pitchFamily="2" charset="2"/>
              <a:buChar char="ü"/>
            </a:pPr>
            <a:r>
              <a:rPr lang="tr-TR" sz="2000" dirty="0" smtClean="0"/>
              <a:t>Akademik Birimde performans göstergelerinin işlerliği ve performans yönetimi mekanizmaları izlenmekte ve izlem sonuçlarına göre iyileştirmeler gerçekleştirilmektedir.</a:t>
            </a:r>
          </a:p>
          <a:p>
            <a:pPr marL="342900" indent="-342900">
              <a:buFont typeface="Wingdings" panose="05000000000000000000" pitchFamily="2" charset="2"/>
              <a:buChar char="ü"/>
            </a:pPr>
            <a:r>
              <a:rPr lang="tr-TR" sz="2000" dirty="0" smtClean="0"/>
              <a:t>İçselleştirilmiş, sistematik, sürdürülebilir ve örnek gösterilebilir uygulamalar bulunmaktadır.</a:t>
            </a:r>
            <a:endParaRPr lang="tr-TR" sz="2000" dirty="0"/>
          </a:p>
        </p:txBody>
      </p:sp>
    </p:spTree>
    <p:extLst>
      <p:ext uri="{BB962C8B-B14F-4D97-AF65-F5344CB8AC3E}">
        <p14:creationId xmlns:p14="http://schemas.microsoft.com/office/powerpoint/2010/main" val="11841490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Resim 1"/>
          <p:cNvPicPr>
            <a:picLocks noChangeAspect="1"/>
          </p:cNvPicPr>
          <p:nvPr/>
        </p:nvPicPr>
        <p:blipFill>
          <a:blip r:embed="rId3"/>
          <a:stretch>
            <a:fillRect/>
          </a:stretch>
        </p:blipFill>
        <p:spPr>
          <a:xfrm>
            <a:off x="7276011" y="1358537"/>
            <a:ext cx="4639678" cy="5355772"/>
          </a:xfrm>
          <a:prstGeom prst="rect">
            <a:avLst/>
          </a:prstGeom>
        </p:spPr>
      </p:pic>
      <p:sp>
        <p:nvSpPr>
          <p:cNvPr id="6" name="1 Başlık"/>
          <p:cNvSpPr txBox="1">
            <a:spLocks/>
          </p:cNvSpPr>
          <p:nvPr/>
        </p:nvSpPr>
        <p:spPr>
          <a:xfrm>
            <a:off x="209006" y="2610462"/>
            <a:ext cx="6934794" cy="221457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r>
              <a:rPr lang="tr-TR" dirty="0" smtClean="0">
                <a:solidFill>
                  <a:srgbClr val="FF0000"/>
                </a:solidFill>
                <a:latin typeface="Century Gothic" panose="020B0502020202020204"/>
              </a:rPr>
              <a:t>BİRİM GERİBİLDİRİM RAPORU, BGBR</a:t>
            </a:r>
            <a:endParaRPr kumimoji="0" lang="tr-TR" sz="2000" b="0" i="0" u="none" strike="noStrike" kern="1200" cap="none" spc="0" normalizeH="0" baseline="0" noProof="0" dirty="0">
              <a:ln>
                <a:noFill/>
              </a:ln>
              <a:solidFill>
                <a:srgbClr val="FF0000"/>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3149922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ikdörtgen 1"/>
          <p:cNvSpPr/>
          <p:nvPr/>
        </p:nvSpPr>
        <p:spPr>
          <a:xfrm>
            <a:off x="1254034" y="1316048"/>
            <a:ext cx="10768146" cy="1200329"/>
          </a:xfrm>
          <a:prstGeom prst="rect">
            <a:avLst/>
          </a:prstGeom>
        </p:spPr>
        <p:txBody>
          <a:bodyPr wrap="square">
            <a:spAutoFit/>
          </a:bodyPr>
          <a:lstStyle/>
          <a:p>
            <a:r>
              <a:rPr lang="tr-TR" sz="2400" dirty="0"/>
              <a:t>A. KALİTE GÜVENCESİ SİSTEMİ ( </a:t>
            </a:r>
            <a:r>
              <a:rPr lang="tr-TR" sz="2400" dirty="0" err="1"/>
              <a:t>BİDR’de</a:t>
            </a:r>
            <a:r>
              <a:rPr lang="tr-TR" sz="2400" dirty="0"/>
              <a:t> Kalite Güvence Sistemi başlığı altında akademik birim tarafından gerçekleştirilen çalışma ve uygulamalara kısa bilgiler yer verilir)</a:t>
            </a:r>
          </a:p>
        </p:txBody>
      </p:sp>
      <p:sp>
        <p:nvSpPr>
          <p:cNvPr id="4" name="Dikdörtgen 3"/>
          <p:cNvSpPr/>
          <p:nvPr/>
        </p:nvSpPr>
        <p:spPr>
          <a:xfrm>
            <a:off x="1" y="1298983"/>
            <a:ext cx="1031966"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noProof="0" dirty="0" smtClean="0">
                <a:solidFill>
                  <a:srgbClr val="000000"/>
                </a:solidFill>
                <a:latin typeface="Calibri" panose="020F0502020204030204" pitchFamily="34" charset="0"/>
              </a:rPr>
              <a:t>BGBR</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3" name="Dikdörtgen 2"/>
          <p:cNvSpPr/>
          <p:nvPr/>
        </p:nvSpPr>
        <p:spPr>
          <a:xfrm>
            <a:off x="222069" y="3039597"/>
            <a:ext cx="11547565" cy="2246769"/>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algn="just"/>
            <a:r>
              <a:rPr lang="tr-TR" sz="2000" dirty="0"/>
              <a:t>Paydaş katılımını sağlamak üzere “Danışma Kurulu” oluşturulması ve sistematik </a:t>
            </a:r>
            <a:r>
              <a:rPr lang="tr-TR" sz="2000" dirty="0" smtClean="0"/>
              <a:t>olarak toplanarak </a:t>
            </a:r>
            <a:r>
              <a:rPr lang="tr-TR" sz="2000" dirty="0"/>
              <a:t>başta eğitim-öğretim olmak üzere karar mekanizmalarında yer alması güçlü yön </a:t>
            </a:r>
            <a:r>
              <a:rPr lang="tr-TR" sz="2000" dirty="0" smtClean="0"/>
              <a:t>olarak  değerlendirilmektedir</a:t>
            </a:r>
            <a:r>
              <a:rPr lang="tr-TR" sz="2000" dirty="0"/>
              <a:t>. Bununla birlikte, fakülte bünyesinde yapılan toplantı veya diğer </a:t>
            </a:r>
            <a:r>
              <a:rPr lang="tr-TR" sz="2000" dirty="0" smtClean="0"/>
              <a:t>geribildirim mekanizmaların </a:t>
            </a:r>
            <a:r>
              <a:rPr lang="tr-TR" sz="2000" dirty="0"/>
              <a:t>iyileştirme süreçlerine nasıl dahil edildiği ile ilgili PÜKO </a:t>
            </a:r>
            <a:r>
              <a:rPr lang="tr-TR" sz="2000" dirty="0" smtClean="0"/>
              <a:t>döngülerinin hazırlanmasında </a:t>
            </a:r>
            <a:r>
              <a:rPr lang="tr-TR" sz="2000" dirty="0"/>
              <a:t>yarar bulunmaktadır. Öncelikli paydaşlardan olan öğrencilerin KGS </a:t>
            </a:r>
            <a:r>
              <a:rPr lang="tr-TR" sz="2000" dirty="0" smtClean="0"/>
              <a:t>kapsamındaki süreçlere </a:t>
            </a:r>
            <a:r>
              <a:rPr lang="tr-TR" sz="2000" dirty="0"/>
              <a:t>katılımları ile ilgili bazı uygulamalar bulunmakla birlikte elde edilen </a:t>
            </a:r>
            <a:r>
              <a:rPr lang="tr-TR" sz="2000" dirty="0" smtClean="0"/>
              <a:t>sonuçların değerlendirilmesi </a:t>
            </a:r>
            <a:r>
              <a:rPr lang="tr-TR" sz="2000" dirty="0"/>
              <a:t>ve önlem alınması hususunda herhangi bir bulguya rastlanılmamıştır</a:t>
            </a:r>
          </a:p>
        </p:txBody>
      </p:sp>
      <p:sp>
        <p:nvSpPr>
          <p:cNvPr id="6" name="Dikdörtgen 5"/>
          <p:cNvSpPr/>
          <p:nvPr/>
        </p:nvSpPr>
        <p:spPr>
          <a:xfrm>
            <a:off x="222069" y="5766659"/>
            <a:ext cx="11177451" cy="954107"/>
          </a:xfrm>
          <a:prstGeom prst="rect">
            <a:avLst/>
          </a:prstGeom>
        </p:spPr>
        <p:txBody>
          <a:bodyPr wrap="square">
            <a:spAutoFit/>
          </a:bodyPr>
          <a:lstStyle/>
          <a:p>
            <a:r>
              <a:rPr lang="tr-TR" sz="2800" dirty="0"/>
              <a:t>Paydaşların katılımları ile edilen </a:t>
            </a:r>
            <a:r>
              <a:rPr lang="tr-TR" sz="2800" dirty="0" smtClean="0"/>
              <a:t>sonuçların değerlendirilmesi </a:t>
            </a:r>
            <a:r>
              <a:rPr lang="tr-TR" sz="2800" dirty="0"/>
              <a:t>ve önlem alınmasına </a:t>
            </a:r>
            <a:r>
              <a:rPr lang="tr-TR" sz="2800" dirty="0" smtClean="0"/>
              <a:t>yönelik mekanizmaların oluşturulması</a:t>
            </a:r>
            <a:endParaRPr lang="tr-TR" sz="2800" dirty="0"/>
          </a:p>
        </p:txBody>
      </p:sp>
      <p:sp>
        <p:nvSpPr>
          <p:cNvPr id="7" name="Dikdörtgen 6"/>
          <p:cNvSpPr/>
          <p:nvPr/>
        </p:nvSpPr>
        <p:spPr>
          <a:xfrm>
            <a:off x="330924" y="5286366"/>
            <a:ext cx="352261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rgbClr val="000000"/>
                </a:solidFill>
                <a:latin typeface="Calibri" panose="020F0502020204030204" pitchFamily="34" charset="0"/>
              </a:rPr>
              <a:t>İyileştirmeye Açık Yan</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8" name="Dikdörtgen 7"/>
          <p:cNvSpPr/>
          <p:nvPr/>
        </p:nvSpPr>
        <p:spPr>
          <a:xfrm>
            <a:off x="222069" y="2595521"/>
            <a:ext cx="3522619" cy="40011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000" b="1" dirty="0" smtClean="0">
                <a:solidFill>
                  <a:srgbClr val="000000"/>
                </a:solidFill>
                <a:latin typeface="Calibri" panose="020F0502020204030204" pitchFamily="34" charset="0"/>
              </a:rPr>
              <a:t>Değerlendirme</a:t>
            </a:r>
            <a:endParaRPr kumimoji="0" lang="tr-TR" sz="2000" b="1" i="0" u="none" strike="noStrike" kern="1200" cap="none" spc="0" normalizeH="0" baseline="0" noProof="0" dirty="0">
              <a:ln>
                <a:noFill/>
              </a:ln>
              <a:solidFill>
                <a:srgbClr val="000000"/>
              </a:solidFill>
              <a:effectLst/>
              <a:uLnTx/>
              <a:uFillTx/>
              <a:latin typeface="Calibri" panose="020F0502020204030204" pitchFamily="34" charset="0"/>
            </a:endParaRPr>
          </a:p>
        </p:txBody>
      </p:sp>
    </p:spTree>
    <p:extLst>
      <p:ext uri="{BB962C8B-B14F-4D97-AF65-F5344CB8AC3E}">
        <p14:creationId xmlns:p14="http://schemas.microsoft.com/office/powerpoint/2010/main" val="27489872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ikdörtgen 2"/>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noProof="0" dirty="0" smtClean="0">
                <a:solidFill>
                  <a:srgbClr val="000000"/>
                </a:solidFill>
                <a:latin typeface="Calibri" panose="020F0502020204030204" pitchFamily="34" charset="0"/>
              </a:rPr>
              <a:t>BİRİM İÇ DEĞERLENDİRME</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graphicFrame>
        <p:nvGraphicFramePr>
          <p:cNvPr id="2" name="Diyagram 1"/>
          <p:cNvGraphicFramePr/>
          <p:nvPr>
            <p:extLst>
              <p:ext uri="{D42A27DB-BD31-4B8C-83A1-F6EECF244321}">
                <p14:modId xmlns:p14="http://schemas.microsoft.com/office/powerpoint/2010/main" val="301316646"/>
              </p:ext>
            </p:extLst>
          </p:nvPr>
        </p:nvGraphicFramePr>
        <p:xfrm>
          <a:off x="1960922" y="1439333"/>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atır Belirtme Çizgisi 3 (Kenarlık ve Diğer Çubuk) 3"/>
          <p:cNvSpPr/>
          <p:nvPr/>
        </p:nvSpPr>
        <p:spPr>
          <a:xfrm>
            <a:off x="561703" y="2194560"/>
            <a:ext cx="2599509" cy="1672046"/>
          </a:xfrm>
          <a:prstGeom prst="accentBorderCallout3">
            <a:avLst>
              <a:gd name="adj1" fmla="val 18750"/>
              <a:gd name="adj2" fmla="val -8333"/>
              <a:gd name="adj3" fmla="val 18750"/>
              <a:gd name="adj4" fmla="val -16667"/>
              <a:gd name="adj5" fmla="val 100000"/>
              <a:gd name="adj6" fmla="val -16667"/>
              <a:gd name="adj7" fmla="val 123119"/>
              <a:gd name="adj8" fmla="val 126508"/>
            </a:avLst>
          </a:prstGeom>
          <a:ln w="57150"/>
        </p:spPr>
        <p:style>
          <a:lnRef idx="2">
            <a:schemeClr val="accent4"/>
          </a:lnRef>
          <a:fillRef idx="1">
            <a:schemeClr val="lt1"/>
          </a:fillRef>
          <a:effectRef idx="0">
            <a:schemeClr val="accent4"/>
          </a:effectRef>
          <a:fontRef idx="minor">
            <a:schemeClr val="dk1"/>
          </a:fontRef>
        </p:style>
        <p:txBody>
          <a:bodyPr rtlCol="0" anchor="ctr"/>
          <a:lstStyle/>
          <a:p>
            <a:pPr algn="ctr"/>
            <a:r>
              <a:rPr lang="tr-TR" dirty="0" smtClean="0"/>
              <a:t>Akademik birim tarafından her yıl hazırlanan ve paydaşlara duyurulan Birim İç Değerlendirme Raporu</a:t>
            </a:r>
            <a:endParaRPr lang="tr-TR" dirty="0"/>
          </a:p>
        </p:txBody>
      </p:sp>
      <p:sp>
        <p:nvSpPr>
          <p:cNvPr id="6" name="Satır Belirtme Çizgisi 3 (Kenarlık ve Diğer Çubuk) 5"/>
          <p:cNvSpPr/>
          <p:nvPr/>
        </p:nvSpPr>
        <p:spPr>
          <a:xfrm>
            <a:off x="9292044" y="1680758"/>
            <a:ext cx="2599509" cy="1672046"/>
          </a:xfrm>
          <a:prstGeom prst="accentBorderCallout3">
            <a:avLst>
              <a:gd name="adj1" fmla="val 18750"/>
              <a:gd name="adj2" fmla="val -8333"/>
              <a:gd name="adj3" fmla="val 18750"/>
              <a:gd name="adj4" fmla="val -16667"/>
              <a:gd name="adj5" fmla="val 100000"/>
              <a:gd name="adj6" fmla="val -16667"/>
              <a:gd name="adj7" fmla="val 136378"/>
              <a:gd name="adj8" fmla="val -23182"/>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tr-TR" dirty="0" smtClean="0"/>
              <a:t>İç Değerlendirme Takımı </a:t>
            </a:r>
            <a:r>
              <a:rPr lang="tr-TR" dirty="0"/>
              <a:t>t</a:t>
            </a:r>
            <a:r>
              <a:rPr lang="tr-TR" dirty="0" smtClean="0"/>
              <a:t>arafından hazırlanan ve paydaşlara duyurulan Birim Geribildirim Raporu</a:t>
            </a:r>
            <a:endParaRPr lang="tr-TR" dirty="0"/>
          </a:p>
        </p:txBody>
      </p:sp>
    </p:spTree>
    <p:extLst>
      <p:ext uri="{BB962C8B-B14F-4D97-AF65-F5344CB8AC3E}">
        <p14:creationId xmlns:p14="http://schemas.microsoft.com/office/powerpoint/2010/main" val="38066907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ikdörtgen 3"/>
          <p:cNvSpPr/>
          <p:nvPr/>
        </p:nvSpPr>
        <p:spPr>
          <a:xfrm>
            <a:off x="242569" y="1424361"/>
            <a:ext cx="11749133" cy="707886"/>
          </a:xfrm>
          <a:prstGeom prst="rect">
            <a:avLst/>
          </a:prstGeom>
        </p:spPr>
        <p:txBody>
          <a:bodyPr wrap="square">
            <a:spAutoFit/>
          </a:bodyPr>
          <a:lstStyle/>
          <a:p>
            <a:r>
              <a:rPr lang="tr-TR" sz="2000" b="1" dirty="0"/>
              <a:t>B.1 Gelişmeye açık yanlar (BİDR raporunda ve saha ziyaretinde elde edilen </a:t>
            </a:r>
            <a:r>
              <a:rPr lang="tr-TR" sz="2000" b="1" dirty="0" smtClean="0"/>
              <a:t>bulgular çerçevesinde </a:t>
            </a:r>
            <a:r>
              <a:rPr lang="tr-TR" sz="2000" b="1" dirty="0"/>
              <a:t>gelişmeye açık yanlar veya varsa takımın önerileri belirtilir)</a:t>
            </a:r>
          </a:p>
        </p:txBody>
      </p:sp>
      <p:graphicFrame>
        <p:nvGraphicFramePr>
          <p:cNvPr id="6" name="Tablo 5"/>
          <p:cNvGraphicFramePr>
            <a:graphicFrameLocks noGrp="1"/>
          </p:cNvGraphicFramePr>
          <p:nvPr>
            <p:extLst>
              <p:ext uri="{D42A27DB-BD31-4B8C-83A1-F6EECF244321}">
                <p14:modId xmlns:p14="http://schemas.microsoft.com/office/powerpoint/2010/main" val="1006994924"/>
              </p:ext>
            </p:extLst>
          </p:nvPr>
        </p:nvGraphicFramePr>
        <p:xfrm>
          <a:off x="444137" y="2407926"/>
          <a:ext cx="10829108" cy="3108960"/>
        </p:xfrm>
        <a:graphic>
          <a:graphicData uri="http://schemas.openxmlformats.org/drawingml/2006/table">
            <a:tbl>
              <a:tblPr firstRow="1" bandRow="1">
                <a:tableStyleId>{00A15C55-8517-42AA-B614-E9B94910E393}</a:tableStyleId>
              </a:tblPr>
              <a:tblGrid>
                <a:gridCol w="5414554">
                  <a:extLst>
                    <a:ext uri="{9D8B030D-6E8A-4147-A177-3AD203B41FA5}">
                      <a16:colId xmlns:a16="http://schemas.microsoft.com/office/drawing/2014/main" val="1112309443"/>
                    </a:ext>
                  </a:extLst>
                </a:gridCol>
                <a:gridCol w="5414554">
                  <a:extLst>
                    <a:ext uri="{9D8B030D-6E8A-4147-A177-3AD203B41FA5}">
                      <a16:colId xmlns:a16="http://schemas.microsoft.com/office/drawing/2014/main" val="261936236"/>
                    </a:ext>
                  </a:extLst>
                </a:gridCol>
              </a:tblGrid>
              <a:tr h="370840">
                <a:tc>
                  <a:txBody>
                    <a:bodyPr/>
                    <a:lstStyle/>
                    <a:p>
                      <a:r>
                        <a:rPr lang="tr-TR" sz="2000" dirty="0" smtClean="0"/>
                        <a:t>Gelişmeye Açık Yanlar </a:t>
                      </a:r>
                      <a:endParaRPr lang="tr-TR"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000" dirty="0" smtClean="0"/>
                        <a:t>Öneri ve Değerlendirme</a:t>
                      </a:r>
                    </a:p>
                    <a:p>
                      <a:endParaRPr lang="tr-TR" sz="2000" dirty="0"/>
                    </a:p>
                  </a:txBody>
                  <a:tcPr/>
                </a:tc>
                <a:extLst>
                  <a:ext uri="{0D108BD9-81ED-4DB2-BD59-A6C34878D82A}">
                    <a16:rowId xmlns:a16="http://schemas.microsoft.com/office/drawing/2014/main" val="1170384912"/>
                  </a:ext>
                </a:extLst>
              </a:tr>
              <a:tr h="370840">
                <a:tc>
                  <a:txBody>
                    <a:bodyPr/>
                    <a:lstStyle/>
                    <a:p>
                      <a:r>
                        <a:rPr lang="tr-TR" sz="2000" dirty="0" smtClean="0"/>
                        <a:t>1 Fakültenin Eğitim-Öğretim politikası ifade edilmekle birlikte bunun benimsenmesi ile ilgili kararların bulunmaması ve paydaşlara duyurulmaması</a:t>
                      </a:r>
                    </a:p>
                    <a:p>
                      <a:endParaRPr lang="tr-TR" sz="2000" dirty="0"/>
                    </a:p>
                  </a:txBody>
                  <a:tcPr/>
                </a:tc>
                <a:tc>
                  <a:txBody>
                    <a:bodyPr/>
                    <a:lstStyle/>
                    <a:p>
                      <a:r>
                        <a:rPr lang="tr-TR" sz="2000" dirty="0" smtClean="0"/>
                        <a:t>Politikanın kalite komisyonunda kabul edilmesi ve paydaşlara duyurulması, politikanın gerçekleşme düzeyinin izlenmesi ve değerlendirilmesi için</a:t>
                      </a:r>
                    </a:p>
                    <a:p>
                      <a:r>
                        <a:rPr lang="tr-TR" sz="2000" dirty="0" smtClean="0"/>
                        <a:t>gerekli mekanizmaların oluşturulması önerilmektedir</a:t>
                      </a:r>
                      <a:endParaRPr lang="tr-TR" sz="2000" dirty="0"/>
                    </a:p>
                  </a:txBody>
                  <a:tcPr/>
                </a:tc>
                <a:extLst>
                  <a:ext uri="{0D108BD9-81ED-4DB2-BD59-A6C34878D82A}">
                    <a16:rowId xmlns:a16="http://schemas.microsoft.com/office/drawing/2014/main" val="3847203924"/>
                  </a:ext>
                </a:extLst>
              </a:tr>
              <a:tr h="370840">
                <a:tc>
                  <a:txBody>
                    <a:bodyPr/>
                    <a:lstStyle/>
                    <a:p>
                      <a:endParaRPr lang="tr-TR" sz="2000" dirty="0"/>
                    </a:p>
                  </a:txBody>
                  <a:tcPr/>
                </a:tc>
                <a:tc>
                  <a:txBody>
                    <a:bodyPr/>
                    <a:lstStyle/>
                    <a:p>
                      <a:endParaRPr lang="tr-TR" sz="2000" dirty="0"/>
                    </a:p>
                  </a:txBody>
                  <a:tcPr/>
                </a:tc>
                <a:extLst>
                  <a:ext uri="{0D108BD9-81ED-4DB2-BD59-A6C34878D82A}">
                    <a16:rowId xmlns:a16="http://schemas.microsoft.com/office/drawing/2014/main" val="3115985852"/>
                  </a:ext>
                </a:extLst>
              </a:tr>
              <a:tr h="370840">
                <a:tc>
                  <a:txBody>
                    <a:bodyPr/>
                    <a:lstStyle/>
                    <a:p>
                      <a:endParaRPr lang="tr-TR" sz="2000" dirty="0"/>
                    </a:p>
                  </a:txBody>
                  <a:tcPr/>
                </a:tc>
                <a:tc>
                  <a:txBody>
                    <a:bodyPr/>
                    <a:lstStyle/>
                    <a:p>
                      <a:endParaRPr lang="tr-TR" sz="2000" dirty="0"/>
                    </a:p>
                  </a:txBody>
                  <a:tcPr/>
                </a:tc>
                <a:extLst>
                  <a:ext uri="{0D108BD9-81ED-4DB2-BD59-A6C34878D82A}">
                    <a16:rowId xmlns:a16="http://schemas.microsoft.com/office/drawing/2014/main" val="1395246211"/>
                  </a:ext>
                </a:extLst>
              </a:tr>
            </a:tbl>
          </a:graphicData>
        </a:graphic>
      </p:graphicFrame>
    </p:spTree>
    <p:extLst>
      <p:ext uri="{BB962C8B-B14F-4D97-AF65-F5344CB8AC3E}">
        <p14:creationId xmlns:p14="http://schemas.microsoft.com/office/powerpoint/2010/main" val="37012067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ikdörtgen 3"/>
          <p:cNvSpPr/>
          <p:nvPr/>
        </p:nvSpPr>
        <p:spPr>
          <a:xfrm>
            <a:off x="242569" y="1424361"/>
            <a:ext cx="11749133" cy="707886"/>
          </a:xfrm>
          <a:prstGeom prst="rect">
            <a:avLst/>
          </a:prstGeom>
        </p:spPr>
        <p:txBody>
          <a:bodyPr wrap="square">
            <a:spAutoFit/>
          </a:bodyPr>
          <a:lstStyle/>
          <a:p>
            <a:r>
              <a:rPr lang="tr-TR" sz="2000" b="1" dirty="0"/>
              <a:t>B.1 Gelişmeye açık yanlar (BİDR raporunda ve saha ziyaretinde elde edilen </a:t>
            </a:r>
            <a:r>
              <a:rPr lang="tr-TR" sz="2000" b="1" dirty="0" smtClean="0"/>
              <a:t>bulgular çerçevesinde </a:t>
            </a:r>
            <a:r>
              <a:rPr lang="tr-TR" sz="2000" b="1" dirty="0"/>
              <a:t>gelişmeye açık yanlar veya varsa takımın önerileri belirtilir)</a:t>
            </a:r>
          </a:p>
        </p:txBody>
      </p:sp>
      <p:graphicFrame>
        <p:nvGraphicFramePr>
          <p:cNvPr id="3" name="Tablo 2"/>
          <p:cNvGraphicFramePr>
            <a:graphicFrameLocks noGrp="1"/>
          </p:cNvGraphicFramePr>
          <p:nvPr>
            <p:extLst>
              <p:ext uri="{D42A27DB-BD31-4B8C-83A1-F6EECF244321}">
                <p14:modId xmlns:p14="http://schemas.microsoft.com/office/powerpoint/2010/main" val="817502602"/>
              </p:ext>
            </p:extLst>
          </p:nvPr>
        </p:nvGraphicFramePr>
        <p:xfrm>
          <a:off x="837655" y="2298438"/>
          <a:ext cx="10410916" cy="3931920"/>
        </p:xfrm>
        <a:graphic>
          <a:graphicData uri="http://schemas.openxmlformats.org/drawingml/2006/table">
            <a:tbl>
              <a:tblPr firstRow="1" bandRow="1">
                <a:tableStyleId>{5C22544A-7EE6-4342-B048-85BDC9FD1C3A}</a:tableStyleId>
              </a:tblPr>
              <a:tblGrid>
                <a:gridCol w="5722802">
                  <a:extLst>
                    <a:ext uri="{9D8B030D-6E8A-4147-A177-3AD203B41FA5}">
                      <a16:colId xmlns:a16="http://schemas.microsoft.com/office/drawing/2014/main" val="3533229780"/>
                    </a:ext>
                  </a:extLst>
                </a:gridCol>
                <a:gridCol w="4688114">
                  <a:extLst>
                    <a:ext uri="{9D8B030D-6E8A-4147-A177-3AD203B41FA5}">
                      <a16:colId xmlns:a16="http://schemas.microsoft.com/office/drawing/2014/main" val="1401147700"/>
                    </a:ext>
                  </a:extLst>
                </a:gridCol>
              </a:tblGrid>
              <a:tr h="370840">
                <a:tc>
                  <a:txBody>
                    <a:bodyPr/>
                    <a:lstStyle/>
                    <a:p>
                      <a:r>
                        <a:rPr lang="tr-TR" sz="2400" dirty="0" smtClean="0"/>
                        <a:t>Geliştirmeye</a:t>
                      </a:r>
                      <a:r>
                        <a:rPr lang="tr-TR" sz="2400" baseline="0" dirty="0" smtClean="0"/>
                        <a:t> Açık Yönler</a:t>
                      </a:r>
                      <a:endParaRPr lang="tr-TR" sz="2400" dirty="0"/>
                    </a:p>
                  </a:txBody>
                  <a:tcPr/>
                </a:tc>
                <a:tc>
                  <a:txBody>
                    <a:bodyPr/>
                    <a:lstStyle/>
                    <a:p>
                      <a:r>
                        <a:rPr lang="tr-TR" sz="2400" dirty="0" smtClean="0"/>
                        <a:t>Öneri</a:t>
                      </a:r>
                      <a:endParaRPr lang="tr-TR" sz="2400" dirty="0"/>
                    </a:p>
                  </a:txBody>
                  <a:tcPr/>
                </a:tc>
                <a:extLst>
                  <a:ext uri="{0D108BD9-81ED-4DB2-BD59-A6C34878D82A}">
                    <a16:rowId xmlns:a16="http://schemas.microsoft.com/office/drawing/2014/main" val="2885517010"/>
                  </a:ext>
                </a:extLst>
              </a:tr>
              <a:tr h="370840">
                <a:tc>
                  <a:txBody>
                    <a:bodyPr/>
                    <a:lstStyle/>
                    <a:p>
                      <a:r>
                        <a:rPr lang="tr-TR" sz="2400" dirty="0" err="1" smtClean="0"/>
                        <a:t>BİDR’de</a:t>
                      </a:r>
                      <a:r>
                        <a:rPr lang="tr-TR" sz="2400" dirty="0" smtClean="0"/>
                        <a:t> aktif olarak rapor edilen derslerin</a:t>
                      </a:r>
                    </a:p>
                    <a:p>
                      <a:r>
                        <a:rPr lang="tr-TR" sz="2400" dirty="0" smtClean="0"/>
                        <a:t>Bologna bilgi paketinde yer almaması</a:t>
                      </a:r>
                    </a:p>
                    <a:p>
                      <a:endParaRPr lang="tr-TR" sz="2400" dirty="0"/>
                    </a:p>
                  </a:txBody>
                  <a:tcPr/>
                </a:tc>
                <a:tc>
                  <a:txBody>
                    <a:bodyPr/>
                    <a:lstStyle/>
                    <a:p>
                      <a:r>
                        <a:rPr lang="tr-TR" sz="2400" dirty="0" smtClean="0"/>
                        <a:t>Bologna bilgi paketinin güncellenmesi</a:t>
                      </a:r>
                    </a:p>
                    <a:p>
                      <a:r>
                        <a:rPr lang="tr-TR" sz="2400" dirty="0" smtClean="0"/>
                        <a:t>iç ve dış paydaşların program ile ilgili</a:t>
                      </a:r>
                    </a:p>
                    <a:p>
                      <a:r>
                        <a:rPr lang="tr-TR" sz="2400" dirty="0" smtClean="0"/>
                        <a:t>doğru ve yeterli bilgi sahibi olmasını</a:t>
                      </a:r>
                    </a:p>
                    <a:p>
                      <a:r>
                        <a:rPr lang="tr-TR" sz="2400" dirty="0" smtClean="0"/>
                        <a:t>sağlayacaktır.</a:t>
                      </a:r>
                    </a:p>
                    <a:p>
                      <a:endParaRPr lang="tr-TR" sz="2400" dirty="0"/>
                    </a:p>
                  </a:txBody>
                  <a:tcPr/>
                </a:tc>
                <a:extLst>
                  <a:ext uri="{0D108BD9-81ED-4DB2-BD59-A6C34878D82A}">
                    <a16:rowId xmlns:a16="http://schemas.microsoft.com/office/drawing/2014/main" val="3746810026"/>
                  </a:ext>
                </a:extLst>
              </a:tr>
              <a:tr h="370840">
                <a:tc>
                  <a:txBody>
                    <a:bodyPr/>
                    <a:lstStyle/>
                    <a:p>
                      <a:r>
                        <a:rPr lang="tr-TR" sz="2400" dirty="0" smtClean="0"/>
                        <a:t>Staj ve işyeri gibi kurum dışı deneyim</a:t>
                      </a:r>
                    </a:p>
                    <a:p>
                      <a:r>
                        <a:rPr lang="tr-TR" sz="2400" dirty="0" smtClean="0"/>
                        <a:t>faaliyetlerine yönelik kanıtlar yeterli değildir.</a:t>
                      </a:r>
                    </a:p>
                    <a:p>
                      <a:endParaRPr lang="tr-TR" sz="2400" dirty="0"/>
                    </a:p>
                  </a:txBody>
                  <a:tcPr/>
                </a:tc>
                <a:tc>
                  <a:txBody>
                    <a:bodyPr/>
                    <a:lstStyle/>
                    <a:p>
                      <a:endParaRPr lang="tr-TR" sz="2400" dirty="0"/>
                    </a:p>
                  </a:txBody>
                  <a:tcPr/>
                </a:tc>
                <a:extLst>
                  <a:ext uri="{0D108BD9-81ED-4DB2-BD59-A6C34878D82A}">
                    <a16:rowId xmlns:a16="http://schemas.microsoft.com/office/drawing/2014/main" val="1941668670"/>
                  </a:ext>
                </a:extLst>
              </a:tr>
            </a:tbl>
          </a:graphicData>
        </a:graphic>
      </p:graphicFrame>
    </p:spTree>
    <p:extLst>
      <p:ext uri="{BB962C8B-B14F-4D97-AF65-F5344CB8AC3E}">
        <p14:creationId xmlns:p14="http://schemas.microsoft.com/office/powerpoint/2010/main" val="29699244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6" name="Diyagram 5"/>
          <p:cNvGraphicFramePr/>
          <p:nvPr>
            <p:extLst>
              <p:ext uri="{D42A27DB-BD31-4B8C-83A1-F6EECF244321}">
                <p14:modId xmlns:p14="http://schemas.microsoft.com/office/powerpoint/2010/main" val="2422217699"/>
              </p:ext>
            </p:extLst>
          </p:nvPr>
        </p:nvGraphicFramePr>
        <p:xfrm>
          <a:off x="242388" y="2154832"/>
          <a:ext cx="9816011" cy="40369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Dikdörtgen 6"/>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rgbClr val="000000"/>
                </a:solidFill>
                <a:latin typeface="Calibri" panose="020F0502020204030204" pitchFamily="34" charset="0"/>
              </a:rPr>
              <a:t>REHBERLER VE FORMLAR</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pic>
        <p:nvPicPr>
          <p:cNvPr id="4" name="Resim 3" descr="Ekran Kırpma"/>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423643" y="1515474"/>
            <a:ext cx="1533739" cy="2000529"/>
          </a:xfrm>
          <a:prstGeom prst="rect">
            <a:avLst/>
          </a:prstGeom>
          <a:ln w="76200">
            <a:solidFill>
              <a:schemeClr val="accent2">
                <a:lumMod val="75000"/>
              </a:schemeClr>
            </a:solidFill>
          </a:ln>
        </p:spPr>
      </p:pic>
    </p:spTree>
    <p:extLst>
      <p:ext uri="{BB962C8B-B14F-4D97-AF65-F5344CB8AC3E}">
        <p14:creationId xmlns:p14="http://schemas.microsoft.com/office/powerpoint/2010/main" val="41298371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1 Başlık"/>
          <p:cNvSpPr txBox="1">
            <a:spLocks/>
          </p:cNvSpPr>
          <p:nvPr/>
        </p:nvSpPr>
        <p:spPr>
          <a:xfrm>
            <a:off x="7733212" y="5094514"/>
            <a:ext cx="3994880" cy="893120"/>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tr-TR" sz="4400" b="0" i="0" u="none" strike="noStrike" kern="1200" cap="none" spc="0" normalizeH="0" baseline="0" noProof="0" dirty="0" smtClean="0">
                <a:ln>
                  <a:noFill/>
                </a:ln>
                <a:solidFill>
                  <a:srgbClr val="FF0000"/>
                </a:solidFill>
                <a:effectLst/>
                <a:uLnTx/>
                <a:uFillTx/>
                <a:latin typeface="Century Gothic" panose="020B0502020202020204"/>
                <a:ea typeface="+mn-ea"/>
                <a:cs typeface="+mn-cs"/>
              </a:rPr>
              <a:t>TEŞEKKÜRLER</a:t>
            </a:r>
            <a:endParaRPr kumimoji="0" lang="tr-TR" sz="2000" b="0" i="0" u="none" strike="noStrike" kern="1200" cap="none" spc="0" normalizeH="0" baseline="0" noProof="0" dirty="0">
              <a:ln>
                <a:noFill/>
              </a:ln>
              <a:solidFill>
                <a:srgbClr val="FF0000"/>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7534094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Başlık"/>
          <p:cNvSpPr txBox="1">
            <a:spLocks/>
          </p:cNvSpPr>
          <p:nvPr/>
        </p:nvSpPr>
        <p:spPr>
          <a:xfrm>
            <a:off x="4545103" y="2244702"/>
            <a:ext cx="7143800" cy="221457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r>
              <a:rPr lang="tr-TR" dirty="0" smtClean="0">
                <a:solidFill>
                  <a:srgbClr val="FF0000"/>
                </a:solidFill>
                <a:latin typeface="Century Gothic" panose="020B0502020202020204"/>
              </a:rPr>
              <a:t>BİRİM İZLEME RAPORU</a:t>
            </a:r>
            <a:endParaRPr kumimoji="0" lang="tr-TR" sz="2000" b="0" i="0" u="none" strike="noStrike" kern="1200" cap="none" spc="0" normalizeH="0" baseline="0" noProof="0" dirty="0">
              <a:ln>
                <a:noFill/>
              </a:ln>
              <a:solidFill>
                <a:srgbClr val="FF0000"/>
              </a:solidFill>
              <a:effectLst/>
              <a:uLnTx/>
              <a:uFillTx/>
              <a:latin typeface="Century Gothic" panose="020B0502020202020204"/>
              <a:ea typeface="+mn-ea"/>
              <a:cs typeface="+mn-cs"/>
            </a:endParaRPr>
          </a:p>
        </p:txBody>
      </p:sp>
      <p:sp>
        <p:nvSpPr>
          <p:cNvPr id="3" name="Dikdörtgen 2"/>
          <p:cNvSpPr/>
          <p:nvPr/>
        </p:nvSpPr>
        <p:spPr>
          <a:xfrm>
            <a:off x="8117003" y="5773094"/>
            <a:ext cx="3852711" cy="830997"/>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Prof. Dr.</a:t>
            </a:r>
            <a:r>
              <a:rPr kumimoji="0" lang="tr-TR" sz="2400" b="1" i="0" u="none" strike="noStrike" kern="1200" cap="none" spc="0" normalizeH="0" noProof="0" dirty="0" smtClean="0">
                <a:ln>
                  <a:noFill/>
                </a:ln>
                <a:solidFill>
                  <a:srgbClr val="000000"/>
                </a:solidFill>
                <a:effectLst/>
                <a:uLnTx/>
                <a:uFillTx/>
                <a:latin typeface="Calibri" panose="020F0502020204030204" pitchFamily="34" charset="0"/>
                <a:ea typeface="+mn-ea"/>
                <a:cs typeface="+mn-cs"/>
              </a:rPr>
              <a:t> Yüksel ÖZDEMİR Kalite Koordinatörü</a:t>
            </a:r>
            <a:endParaRPr kumimoji="0" lang="tr-TR" sz="2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490330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3" name="Dikdörtgen 22"/>
          <p:cNvSpPr/>
          <p:nvPr/>
        </p:nvSpPr>
        <p:spPr>
          <a:xfrm>
            <a:off x="0" y="1397185"/>
            <a:ext cx="5421086"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r>
              <a:rPr lang="tr-TR" sz="2800" dirty="0"/>
              <a:t>BİRİM İÇ DEĞERLENDİRME </a:t>
            </a:r>
            <a:r>
              <a:rPr lang="tr-TR" sz="2800" dirty="0" smtClean="0"/>
              <a:t>EĞİTİMİ</a:t>
            </a:r>
            <a:endParaRPr lang="tr-TR" sz="2800" dirty="0"/>
          </a:p>
        </p:txBody>
      </p:sp>
      <p:graphicFrame>
        <p:nvGraphicFramePr>
          <p:cNvPr id="3" name="Diyagram 2"/>
          <p:cNvGraphicFramePr/>
          <p:nvPr>
            <p:extLst>
              <p:ext uri="{D42A27DB-BD31-4B8C-83A1-F6EECF244321}">
                <p14:modId xmlns:p14="http://schemas.microsoft.com/office/powerpoint/2010/main" val="2141656865"/>
              </p:ext>
            </p:extLst>
          </p:nvPr>
        </p:nvGraphicFramePr>
        <p:xfrm>
          <a:off x="960845" y="2246272"/>
          <a:ext cx="9816011" cy="40369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441638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ikdörtgen 2"/>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noProof="0" dirty="0" smtClean="0">
                <a:solidFill>
                  <a:srgbClr val="000000"/>
                </a:solidFill>
                <a:latin typeface="Calibri" panose="020F0502020204030204" pitchFamily="34" charset="0"/>
              </a:rPr>
              <a:t>BİRİM İZLEME RAPORU, BİZR</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graphicFrame>
        <p:nvGraphicFramePr>
          <p:cNvPr id="2" name="Diyagram 1"/>
          <p:cNvGraphicFramePr/>
          <p:nvPr>
            <p:extLst>
              <p:ext uri="{D42A27DB-BD31-4B8C-83A1-F6EECF244321}">
                <p14:modId xmlns:p14="http://schemas.microsoft.com/office/powerpoint/2010/main" val="2767283613"/>
              </p:ext>
            </p:extLst>
          </p:nvPr>
        </p:nvGraphicFramePr>
        <p:xfrm>
          <a:off x="2162628" y="1439333"/>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atır Belirtme Çizgisi 3 (Kenarlık ve Diğer Çubuk) 3"/>
          <p:cNvSpPr/>
          <p:nvPr/>
        </p:nvSpPr>
        <p:spPr>
          <a:xfrm>
            <a:off x="561703" y="2194560"/>
            <a:ext cx="2599509" cy="1672046"/>
          </a:xfrm>
          <a:prstGeom prst="accentBorderCallout3">
            <a:avLst>
              <a:gd name="adj1" fmla="val 18750"/>
              <a:gd name="adj2" fmla="val -8333"/>
              <a:gd name="adj3" fmla="val 18750"/>
              <a:gd name="adj4" fmla="val -16667"/>
              <a:gd name="adj5" fmla="val 100000"/>
              <a:gd name="adj6" fmla="val -16667"/>
              <a:gd name="adj7" fmla="val 123119"/>
              <a:gd name="adj8" fmla="val 126508"/>
            </a:avLst>
          </a:prstGeom>
          <a:ln w="57150"/>
        </p:spPr>
        <p:style>
          <a:lnRef idx="2">
            <a:schemeClr val="accent4"/>
          </a:lnRef>
          <a:fillRef idx="1">
            <a:schemeClr val="lt1"/>
          </a:fillRef>
          <a:effectRef idx="0">
            <a:schemeClr val="accent4"/>
          </a:effectRef>
          <a:fontRef idx="minor">
            <a:schemeClr val="dk1"/>
          </a:fontRef>
        </p:style>
        <p:txBody>
          <a:bodyPr rtlCol="0" anchor="ctr"/>
          <a:lstStyle/>
          <a:p>
            <a:pPr algn="ctr"/>
            <a:r>
              <a:rPr lang="tr-TR" dirty="0" smtClean="0"/>
              <a:t>Akademik birim tarafından her yıl hazırlanan ve paydaşlara duyurulan Birim İç Değerlendirme Raporu</a:t>
            </a:r>
            <a:endParaRPr lang="tr-TR" dirty="0"/>
          </a:p>
        </p:txBody>
      </p:sp>
      <p:sp>
        <p:nvSpPr>
          <p:cNvPr id="6" name="Satır Belirtme Çizgisi 3 (Kenarlık ve Diğer Çubuk) 5"/>
          <p:cNvSpPr/>
          <p:nvPr/>
        </p:nvSpPr>
        <p:spPr>
          <a:xfrm>
            <a:off x="714103" y="4659089"/>
            <a:ext cx="2599509" cy="1672046"/>
          </a:xfrm>
          <a:prstGeom prst="accentBorderCallout3">
            <a:avLst>
              <a:gd name="adj1" fmla="val 18750"/>
              <a:gd name="adj2" fmla="val -8333"/>
              <a:gd name="adj3" fmla="val 18750"/>
              <a:gd name="adj4" fmla="val -16667"/>
              <a:gd name="adj5" fmla="val 100000"/>
              <a:gd name="adj6" fmla="val -16667"/>
              <a:gd name="adj7" fmla="val 109838"/>
              <a:gd name="adj8" fmla="val 203392"/>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tr-TR" dirty="0" smtClean="0"/>
              <a:t>İç Değerlendirme Takımı </a:t>
            </a:r>
            <a:r>
              <a:rPr lang="tr-TR" dirty="0"/>
              <a:t>t</a:t>
            </a:r>
            <a:r>
              <a:rPr lang="tr-TR" dirty="0" smtClean="0"/>
              <a:t>arafından hazırlanan ve paydaşlara duyurulan Birim Geribildirim Raporu</a:t>
            </a:r>
            <a:endParaRPr lang="tr-TR" dirty="0"/>
          </a:p>
        </p:txBody>
      </p:sp>
      <p:sp>
        <p:nvSpPr>
          <p:cNvPr id="7" name="Satır Belirtme Çizgisi 3 (Kenarlık ve Diğer Çubuk) 6"/>
          <p:cNvSpPr/>
          <p:nvPr/>
        </p:nvSpPr>
        <p:spPr>
          <a:xfrm>
            <a:off x="9292044" y="2669179"/>
            <a:ext cx="2599509" cy="3489573"/>
          </a:xfrm>
          <a:prstGeom prst="accentBorderCallout3">
            <a:avLst>
              <a:gd name="adj1" fmla="val 18750"/>
              <a:gd name="adj2" fmla="val -8333"/>
              <a:gd name="adj3" fmla="val 18750"/>
              <a:gd name="adj4" fmla="val -16667"/>
              <a:gd name="adj5" fmla="val 100000"/>
              <a:gd name="adj6" fmla="val -16667"/>
              <a:gd name="adj7" fmla="val 50325"/>
              <a:gd name="adj8" fmla="val -26803"/>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tr-TR" dirty="0" smtClean="0"/>
              <a:t>İzleme Takımı </a:t>
            </a:r>
            <a:r>
              <a:rPr lang="tr-TR" dirty="0"/>
              <a:t>t</a:t>
            </a:r>
            <a:r>
              <a:rPr lang="tr-TR" dirty="0" smtClean="0"/>
              <a:t>arafından BGBR baz alınarak birimin iyileştirmeye açık yanları hakkında yapılan faaliyet ve değerlendirmeleri içeren ve paydaşlara  duyurulan Birim İzleme Raporu </a:t>
            </a:r>
            <a:endParaRPr lang="tr-TR" dirty="0"/>
          </a:p>
        </p:txBody>
      </p:sp>
    </p:spTree>
    <p:extLst>
      <p:ext uri="{BB962C8B-B14F-4D97-AF65-F5344CB8AC3E}">
        <p14:creationId xmlns:p14="http://schemas.microsoft.com/office/powerpoint/2010/main" val="37938466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Dikdörtgen 3"/>
          <p:cNvSpPr/>
          <p:nvPr/>
        </p:nvSpPr>
        <p:spPr>
          <a:xfrm>
            <a:off x="0" y="1298983"/>
            <a:ext cx="259950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rgbClr val="000000"/>
                </a:solidFill>
                <a:latin typeface="Calibri" panose="020F0502020204030204" pitchFamily="34" charset="0"/>
              </a:rPr>
              <a:t>SAHA ZİYARETİ</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graphicFrame>
        <p:nvGraphicFramePr>
          <p:cNvPr id="3" name="Nesne 2"/>
          <p:cNvGraphicFramePr>
            <a:graphicFrameLocks noChangeAspect="1"/>
          </p:cNvGraphicFramePr>
          <p:nvPr>
            <p:extLst>
              <p:ext uri="{D42A27DB-BD31-4B8C-83A1-F6EECF244321}">
                <p14:modId xmlns:p14="http://schemas.microsoft.com/office/powerpoint/2010/main" val="1927413756"/>
              </p:ext>
            </p:extLst>
          </p:nvPr>
        </p:nvGraphicFramePr>
        <p:xfrm>
          <a:off x="286294" y="1822203"/>
          <a:ext cx="8525216" cy="4774540"/>
        </p:xfrm>
        <a:graphic>
          <a:graphicData uri="http://schemas.openxmlformats.org/presentationml/2006/ole">
            <mc:AlternateContent xmlns:mc="http://schemas.openxmlformats.org/markup-compatibility/2006">
              <mc:Choice xmlns:v="urn:schemas-microsoft-com:vml" Requires="v">
                <p:oleObj spid="_x0000_s2070" name="Çalışma Sayfası" r:id="rId4" imgW="6629370" imgH="3533707" progId="Excel.Sheet.12">
                  <p:embed/>
                </p:oleObj>
              </mc:Choice>
              <mc:Fallback>
                <p:oleObj name="Çalışma Sayfası" r:id="rId4" imgW="6629370" imgH="3533707" progId="Excel.Sheet.12">
                  <p:embed/>
                  <p:pic>
                    <p:nvPicPr>
                      <p:cNvPr id="0" name=""/>
                      <p:cNvPicPr/>
                      <p:nvPr/>
                    </p:nvPicPr>
                    <p:blipFill>
                      <a:blip r:embed="rId5"/>
                      <a:stretch>
                        <a:fillRect/>
                      </a:stretch>
                    </p:blipFill>
                    <p:spPr>
                      <a:xfrm>
                        <a:off x="286294" y="1822203"/>
                        <a:ext cx="8525216" cy="4774540"/>
                      </a:xfrm>
                      <a:prstGeom prst="rect">
                        <a:avLst/>
                      </a:prstGeom>
                    </p:spPr>
                  </p:pic>
                </p:oleObj>
              </mc:Fallback>
            </mc:AlternateContent>
          </a:graphicData>
        </a:graphic>
      </p:graphicFrame>
      <p:sp>
        <p:nvSpPr>
          <p:cNvPr id="5" name="Dikdörtgen 4"/>
          <p:cNvSpPr/>
          <p:nvPr/>
        </p:nvSpPr>
        <p:spPr>
          <a:xfrm>
            <a:off x="8959556" y="4209473"/>
            <a:ext cx="3071335" cy="2031325"/>
          </a:xfrm>
          <a:prstGeom prst="rect">
            <a:avLst/>
          </a:prstGeom>
          <a:ln w="38100">
            <a:solidFill>
              <a:schemeClr val="accent1">
                <a:lumMod val="75000"/>
              </a:schemeClr>
            </a:solidFill>
          </a:ln>
        </p:spPr>
        <p:txBody>
          <a:bodyPr wrap="square">
            <a:spAutoFit/>
          </a:bodyPr>
          <a:lstStyle/>
          <a:p>
            <a:r>
              <a:rPr lang="tr-TR" dirty="0"/>
              <a:t>Birim İzleme Raporları (BİZR) görüşme sonrasından başlamak üzere 21 günde, </a:t>
            </a:r>
            <a:r>
              <a:rPr lang="tr-TR" dirty="0" smtClean="0"/>
              <a:t>birim </a:t>
            </a:r>
            <a:r>
              <a:rPr lang="tr-TR" dirty="0"/>
              <a:t>ile görüşülerek tamamlanır ve birim tarafından web sitesinde paydaşlara duyurulur	</a:t>
            </a:r>
          </a:p>
        </p:txBody>
      </p:sp>
    </p:spTree>
    <p:extLst>
      <p:ext uri="{BB962C8B-B14F-4D97-AF65-F5344CB8AC3E}">
        <p14:creationId xmlns:p14="http://schemas.microsoft.com/office/powerpoint/2010/main" val="289388513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3" name="Dikdörtgen 22"/>
          <p:cNvSpPr/>
          <p:nvPr/>
        </p:nvSpPr>
        <p:spPr>
          <a:xfrm>
            <a:off x="-1" y="1397185"/>
            <a:ext cx="7126941"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r>
              <a:rPr lang="tr-TR" sz="2800" dirty="0" smtClean="0"/>
              <a:t>SAHA ZİYARETİ-ÇIKIŞ BİLDİRİMİ-BİZR</a:t>
            </a:r>
            <a:endParaRPr lang="tr-TR" sz="2800" dirty="0"/>
          </a:p>
        </p:txBody>
      </p:sp>
      <p:graphicFrame>
        <p:nvGraphicFramePr>
          <p:cNvPr id="3" name="Diyagram 2"/>
          <p:cNvGraphicFramePr/>
          <p:nvPr>
            <p:extLst>
              <p:ext uri="{D42A27DB-BD31-4B8C-83A1-F6EECF244321}">
                <p14:modId xmlns:p14="http://schemas.microsoft.com/office/powerpoint/2010/main" val="1565194304"/>
              </p:ext>
            </p:extLst>
          </p:nvPr>
        </p:nvGraphicFramePr>
        <p:xfrm>
          <a:off x="373017" y="2018606"/>
          <a:ext cx="3846286" cy="46990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ikdörtgen 3"/>
          <p:cNvSpPr/>
          <p:nvPr/>
        </p:nvSpPr>
        <p:spPr>
          <a:xfrm>
            <a:off x="4336868" y="2008669"/>
            <a:ext cx="7498079" cy="4708981"/>
          </a:xfrm>
          <a:prstGeom prst="rect">
            <a:avLst/>
          </a:prstGeom>
          <a:ln w="57150">
            <a:solidFill>
              <a:srgbClr val="FF0000"/>
            </a:solidFill>
          </a:ln>
        </p:spPr>
        <p:txBody>
          <a:bodyPr wrap="square">
            <a:spAutoFit/>
          </a:bodyPr>
          <a:lstStyle/>
          <a:p>
            <a:endParaRPr lang="tr-TR" sz="2000" dirty="0"/>
          </a:p>
          <a:p>
            <a:r>
              <a:rPr lang="tr-TR" sz="2000" dirty="0" smtClean="0"/>
              <a:t>a) Değerlendirme </a:t>
            </a:r>
            <a:r>
              <a:rPr lang="tr-TR" sz="2000" dirty="0"/>
              <a:t>takımı, </a:t>
            </a:r>
            <a:r>
              <a:rPr lang="tr-TR" sz="2000" dirty="0" smtClean="0"/>
              <a:t>Birim </a:t>
            </a:r>
            <a:r>
              <a:rPr lang="tr-TR" sz="2000" dirty="0"/>
              <a:t>ziyaretinin son etkinliği olarak kanıta dayalı bulgularını, </a:t>
            </a:r>
            <a:r>
              <a:rPr lang="tr-TR" sz="2000" dirty="0" smtClean="0"/>
              <a:t>Birim yöneticisi tarafından </a:t>
            </a:r>
            <a:r>
              <a:rPr lang="tr-TR" sz="2000" dirty="0"/>
              <a:t>davet edilen gruba sözlü olarak sunar. Bu bildirim "Çıkış Bildirimi", </a:t>
            </a:r>
            <a:r>
              <a:rPr lang="tr-TR" sz="2000" dirty="0" smtClean="0"/>
              <a:t>yapıldığı </a:t>
            </a:r>
            <a:r>
              <a:rPr lang="tr-TR" sz="2000" dirty="0"/>
              <a:t>toplantı ise "Çıkış Görüşmesi" olarak </a:t>
            </a:r>
            <a:r>
              <a:rPr lang="tr-TR" sz="2000" dirty="0" smtClean="0"/>
              <a:t>adlandırılır</a:t>
            </a:r>
          </a:p>
          <a:p>
            <a:endParaRPr lang="tr-TR" sz="2000" dirty="0"/>
          </a:p>
          <a:p>
            <a:r>
              <a:rPr lang="tr-TR" sz="2000" dirty="0"/>
              <a:t>b) Çıkış Bildirimi, değerlendirmeye ilişkin ziyaret sonuç bulgularını yansıtmalıdır. </a:t>
            </a:r>
            <a:r>
              <a:rPr lang="tr-TR" sz="2000" dirty="0" smtClean="0"/>
              <a:t>Çıkış Bildirimine birimin </a:t>
            </a:r>
            <a:r>
              <a:rPr lang="tr-TR" sz="2000" dirty="0"/>
              <a:t>vereceği yanıtlar, </a:t>
            </a:r>
            <a:r>
              <a:rPr lang="tr-TR" sz="2000" dirty="0" smtClean="0"/>
              <a:t>birime </a:t>
            </a:r>
            <a:r>
              <a:rPr lang="tr-TR" sz="2000" dirty="0"/>
              <a:t>verilmek üzere hazırlanan taslak </a:t>
            </a:r>
            <a:r>
              <a:rPr lang="tr-TR" sz="2000" dirty="0" err="1" smtClean="0"/>
              <a:t>BİZR'de</a:t>
            </a:r>
            <a:r>
              <a:rPr lang="tr-TR" sz="2000" dirty="0" smtClean="0"/>
              <a:t> dikkate alınır.</a:t>
            </a:r>
          </a:p>
          <a:p>
            <a:endParaRPr lang="tr-TR" sz="2000" dirty="0"/>
          </a:p>
          <a:p>
            <a:r>
              <a:rPr lang="tr-TR" sz="2000" dirty="0"/>
              <a:t>c) Değerlendirme takımları, Çıkış Görüşmesi sırasında sözlü olarak sundukları kurumun </a:t>
            </a:r>
            <a:r>
              <a:rPr lang="tr-TR" sz="2000" dirty="0" smtClean="0"/>
              <a:t>güçlü yanları </a:t>
            </a:r>
            <a:r>
              <a:rPr lang="tr-TR" sz="2000" dirty="0"/>
              <a:t>ve gelişmeye açık yönlerine ilişkin geri bildirimlerini de içeren taslak </a:t>
            </a:r>
            <a:r>
              <a:rPr lang="tr-TR" sz="2000" dirty="0" err="1"/>
              <a:t>B</a:t>
            </a:r>
            <a:r>
              <a:rPr lang="tr-TR" sz="2000" dirty="0" err="1" smtClean="0"/>
              <a:t>İZR’yi</a:t>
            </a:r>
            <a:r>
              <a:rPr lang="tr-TR" sz="2000" dirty="0" smtClean="0"/>
              <a:t> </a:t>
            </a:r>
            <a:r>
              <a:rPr lang="tr-TR" sz="2000" dirty="0"/>
              <a:t>ziyareti </a:t>
            </a:r>
            <a:r>
              <a:rPr lang="tr-TR" sz="2000" dirty="0" smtClean="0"/>
              <a:t>izleyen yirmi </a:t>
            </a:r>
            <a:r>
              <a:rPr lang="tr-TR" sz="2000" dirty="0"/>
              <a:t>bir (21) gün içerisinde kuruma </a:t>
            </a:r>
            <a:r>
              <a:rPr lang="tr-TR" sz="2000" dirty="0" smtClean="0"/>
              <a:t>iletir, birim tarafından değerlendirilir son hali birimin web sitesinde paydaşlara duyurulur</a:t>
            </a:r>
            <a:endParaRPr lang="tr-TR" sz="2000" dirty="0"/>
          </a:p>
        </p:txBody>
      </p:sp>
    </p:spTree>
    <p:extLst>
      <p:ext uri="{BB962C8B-B14F-4D97-AF65-F5344CB8AC3E}">
        <p14:creationId xmlns:p14="http://schemas.microsoft.com/office/powerpoint/2010/main" val="365757508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ikdörtgen 1"/>
          <p:cNvSpPr/>
          <p:nvPr/>
        </p:nvSpPr>
        <p:spPr>
          <a:xfrm>
            <a:off x="326571" y="2237998"/>
            <a:ext cx="11521440" cy="4370427"/>
          </a:xfrm>
          <a:prstGeom prst="rect">
            <a:avLst/>
          </a:prstGeom>
        </p:spPr>
        <p:txBody>
          <a:bodyPr wrap="square">
            <a:spAutoFit/>
          </a:bodyPr>
          <a:lstStyle/>
          <a:p>
            <a:pPr algn="just"/>
            <a:r>
              <a:rPr lang="tr-TR" sz="2000" b="1" dirty="0" smtClean="0"/>
              <a:t>A. Birim </a:t>
            </a:r>
            <a:r>
              <a:rPr lang="tr-TR" sz="2000" b="1" dirty="0"/>
              <a:t>İç Değerlendir Raporu (BİDR) </a:t>
            </a:r>
          </a:p>
          <a:p>
            <a:pPr algn="just"/>
            <a:endParaRPr lang="tr-TR" sz="2000" dirty="0"/>
          </a:p>
          <a:p>
            <a:pPr algn="just"/>
            <a:r>
              <a:rPr lang="tr-TR" sz="2000" dirty="0" smtClean="0"/>
              <a:t>Akademik </a:t>
            </a:r>
            <a:r>
              <a:rPr lang="tr-TR" sz="2000" dirty="0"/>
              <a:t>birim tarafından hazırlanan </a:t>
            </a:r>
            <a:r>
              <a:rPr lang="tr-TR" sz="2000" dirty="0" smtClean="0"/>
              <a:t>BİDR-2021, 2020 yılında paydaşlara duyurulan Birim Geribildirim Raporunda, iç değerlendirme takımı tarafından belirtilen «İyileştirmeye Açık Yanlar»  ile ilgili faaliyetler hem BİDR ölçütlerde belirtilir. İzleme Takımı, BGBR </a:t>
            </a:r>
            <a:r>
              <a:rPr lang="tr-TR" sz="2000" dirty="0"/>
              <a:t>belirtilen iyileştirmeler hakkında değerlendirme yapılır. </a:t>
            </a:r>
          </a:p>
          <a:p>
            <a:pPr algn="just"/>
            <a:endParaRPr lang="tr-TR" sz="2000" dirty="0"/>
          </a:p>
          <a:p>
            <a:pPr algn="just"/>
            <a:r>
              <a:rPr lang="tr-TR" sz="2000" b="1" dirty="0" smtClean="0"/>
              <a:t>Sonuç ve Değerlendirme </a:t>
            </a:r>
          </a:p>
          <a:p>
            <a:pPr algn="just"/>
            <a:endParaRPr lang="tr-TR" sz="2000" b="1" dirty="0"/>
          </a:p>
          <a:p>
            <a:pPr algn="just"/>
            <a:r>
              <a:rPr lang="tr-TR" sz="2000" b="1" dirty="0"/>
              <a:t>İkinci Kısımda ise</a:t>
            </a:r>
            <a:r>
              <a:rPr lang="tr-TR" sz="2000" dirty="0"/>
              <a:t>; Akademik birimin 2020 yılında yapılan  bir Birim İç  değerlendirme sürecinde takım tarafından sunulmuş ve Akademik Birim tarafından yayınlanan  Birim </a:t>
            </a:r>
            <a:r>
              <a:rPr lang="tr-TR" sz="2000" i="1" dirty="0"/>
              <a:t>Geri Bildirim Raporunda </a:t>
            </a:r>
            <a:r>
              <a:rPr lang="tr-TR" sz="2000" dirty="0"/>
              <a:t>belirtilen </a:t>
            </a:r>
            <a:r>
              <a:rPr lang="tr-TR" sz="2000" b="1" u="sng" dirty="0"/>
              <a:t>İyileştirmeye açık yönlerin </a:t>
            </a:r>
            <a:r>
              <a:rPr lang="tr-TR" sz="2000" dirty="0"/>
              <a:t>giderilmesi için alınan </a:t>
            </a:r>
            <a:r>
              <a:rPr lang="tr-TR" sz="2000" b="1" u="sng" dirty="0"/>
              <a:t>önlemler</a:t>
            </a:r>
            <a:r>
              <a:rPr lang="tr-TR" sz="2000" dirty="0"/>
              <a:t>, gerçekleştirilen faaliyetler sonucunda sağlanan </a:t>
            </a:r>
            <a:r>
              <a:rPr lang="tr-TR" sz="2000" b="1" u="sng" dirty="0"/>
              <a:t>iyileştirmeler</a:t>
            </a:r>
            <a:r>
              <a:rPr lang="tr-TR" sz="2000" dirty="0"/>
              <a:t> ve </a:t>
            </a:r>
            <a:r>
              <a:rPr lang="tr-TR" sz="2000" b="1" u="sng" dirty="0"/>
              <a:t>ilerleme kaydedilemeyen</a:t>
            </a:r>
            <a:r>
              <a:rPr lang="tr-TR" sz="2000" dirty="0"/>
              <a:t> noktaların neler olduğu açıkça sunulmalı ve mevcut durum değerlendirmesi ayrıntılı olarak verilmelidir. Dolayısıyla </a:t>
            </a:r>
            <a:r>
              <a:rPr lang="tr-TR" dirty="0" smtClean="0"/>
              <a:t>2021 </a:t>
            </a:r>
            <a:r>
              <a:rPr lang="tr-TR" dirty="0"/>
              <a:t>yılı </a:t>
            </a:r>
            <a:r>
              <a:rPr lang="tr-TR" dirty="0" err="1"/>
              <a:t>BİDR’nin</a:t>
            </a:r>
            <a:r>
              <a:rPr lang="tr-TR" dirty="0"/>
              <a:t> saha ziyaretleri ve izleme raporlarında bu değerlendirmeler ve kanıtların sunulması beklenmektedir. </a:t>
            </a:r>
          </a:p>
        </p:txBody>
      </p:sp>
      <p:sp>
        <p:nvSpPr>
          <p:cNvPr id="4" name="Dikdörtgen 3"/>
          <p:cNvSpPr/>
          <p:nvPr/>
        </p:nvSpPr>
        <p:spPr>
          <a:xfrm>
            <a:off x="0" y="1298983"/>
            <a:ext cx="6753497"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noProof="0" dirty="0" smtClean="0">
                <a:solidFill>
                  <a:srgbClr val="000000"/>
                </a:solidFill>
                <a:latin typeface="Calibri" panose="020F0502020204030204" pitchFamily="34" charset="0"/>
              </a:rPr>
              <a:t>BİRİM İÇ DEĞERLENDİRME RAPORU, BİDR</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032508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3" name="Dikdörtgen 22"/>
          <p:cNvSpPr/>
          <p:nvPr/>
        </p:nvSpPr>
        <p:spPr>
          <a:xfrm>
            <a:off x="-1" y="1397185"/>
            <a:ext cx="7126941"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r>
              <a:rPr lang="tr-TR" sz="2800" dirty="0" smtClean="0"/>
              <a:t>İÇ DEĞERLENDİRME SÜRECİ-SAHA ZİYARETİ</a:t>
            </a:r>
            <a:endParaRPr lang="tr-TR" sz="2800" dirty="0"/>
          </a:p>
        </p:txBody>
      </p:sp>
      <p:sp>
        <p:nvSpPr>
          <p:cNvPr id="2" name="Dikdörtgen 1"/>
          <p:cNvSpPr/>
          <p:nvPr/>
        </p:nvSpPr>
        <p:spPr>
          <a:xfrm>
            <a:off x="416857" y="2296396"/>
            <a:ext cx="11255189" cy="3170099"/>
          </a:xfrm>
          <a:prstGeom prst="rect">
            <a:avLst/>
          </a:prstGeom>
        </p:spPr>
        <p:txBody>
          <a:bodyPr wrap="square">
            <a:spAutoFit/>
          </a:bodyPr>
          <a:lstStyle/>
          <a:p>
            <a:r>
              <a:rPr lang="tr-TR" sz="2000" dirty="0"/>
              <a:t> </a:t>
            </a:r>
            <a:r>
              <a:rPr lang="tr-TR" sz="2000" dirty="0" smtClean="0"/>
              <a:t>Birim İç  </a:t>
            </a:r>
            <a:r>
              <a:rPr lang="tr-TR" sz="2000" dirty="0"/>
              <a:t>Değerlendirmenin amaçları </a:t>
            </a:r>
            <a:r>
              <a:rPr lang="tr-TR" sz="2000" dirty="0" smtClean="0"/>
              <a:t>şunlardır</a:t>
            </a:r>
          </a:p>
          <a:p>
            <a:endParaRPr lang="tr-TR" sz="2000" dirty="0"/>
          </a:p>
          <a:p>
            <a:r>
              <a:rPr lang="tr-TR" sz="2000" dirty="0"/>
              <a:t>a) </a:t>
            </a:r>
            <a:r>
              <a:rPr lang="tr-TR" sz="2000" dirty="0" smtClean="0"/>
              <a:t>Akademik birimlerin, </a:t>
            </a:r>
            <a:r>
              <a:rPr lang="tr-TR" sz="2000" dirty="0"/>
              <a:t>yıllık </a:t>
            </a:r>
            <a:r>
              <a:rPr lang="tr-TR" sz="2000" dirty="0" err="1" smtClean="0"/>
              <a:t>BİDR'leri</a:t>
            </a:r>
            <a:r>
              <a:rPr lang="tr-TR" sz="2000" dirty="0" smtClean="0"/>
              <a:t> </a:t>
            </a:r>
            <a:r>
              <a:rPr lang="tr-TR" sz="2000" dirty="0"/>
              <a:t>ile </a:t>
            </a:r>
            <a:r>
              <a:rPr lang="tr-TR" sz="2000" dirty="0" smtClean="0"/>
              <a:t>BİDR Hazırlama Rehberi kapsamında en az iki </a:t>
            </a:r>
            <a:r>
              <a:rPr lang="tr-TR" sz="2000" dirty="0"/>
              <a:t>yıl içinde en az bir defa yapılacak olan </a:t>
            </a:r>
            <a:r>
              <a:rPr lang="tr-TR" sz="2000" dirty="0" smtClean="0"/>
              <a:t>birim </a:t>
            </a:r>
            <a:r>
              <a:rPr lang="tr-TR" sz="2000" dirty="0"/>
              <a:t>ziyaretlerinin </a:t>
            </a:r>
            <a:r>
              <a:rPr lang="tr-TR" sz="2000" dirty="0" smtClean="0"/>
              <a:t>sonucunda akademik birimlerin </a:t>
            </a:r>
            <a:r>
              <a:rPr lang="tr-TR" sz="2000" dirty="0"/>
              <a:t>değerlendirilmesi,</a:t>
            </a:r>
          </a:p>
          <a:p>
            <a:r>
              <a:rPr lang="tr-TR" sz="2000" dirty="0"/>
              <a:t>b) Değerlendirme sonucunda, </a:t>
            </a:r>
            <a:r>
              <a:rPr lang="tr-TR" sz="2000" dirty="0" smtClean="0"/>
              <a:t>Değerlendirme Takımları tarafından hazırlana </a:t>
            </a:r>
            <a:r>
              <a:rPr lang="tr-TR" sz="2000" dirty="0" err="1" smtClean="0"/>
              <a:t>BGBR'ler</a:t>
            </a:r>
            <a:r>
              <a:rPr lang="tr-TR" sz="2000" dirty="0" smtClean="0"/>
              <a:t> </a:t>
            </a:r>
            <a:r>
              <a:rPr lang="tr-TR" sz="2000" dirty="0"/>
              <a:t>ile ilgili paydaşların</a:t>
            </a:r>
          </a:p>
          <a:p>
            <a:r>
              <a:rPr lang="tr-TR" sz="2000" dirty="0"/>
              <a:t>bilgilendirilmesi,</a:t>
            </a:r>
          </a:p>
          <a:p>
            <a:r>
              <a:rPr lang="tr-TR" sz="2000" dirty="0"/>
              <a:t>c) </a:t>
            </a:r>
            <a:r>
              <a:rPr lang="tr-TR" sz="2000" dirty="0" smtClean="0"/>
              <a:t>Akademik birimlerin kalite </a:t>
            </a:r>
            <a:r>
              <a:rPr lang="tr-TR" sz="2000" dirty="0"/>
              <a:t>iyileştirme süreçlerine katkıda bulunulması,</a:t>
            </a:r>
          </a:p>
          <a:p>
            <a:r>
              <a:rPr lang="tr-TR" sz="2000" dirty="0" smtClean="0"/>
              <a:t>d) </a:t>
            </a:r>
            <a:r>
              <a:rPr lang="tr-TR" sz="2000" dirty="0" err="1" smtClean="0"/>
              <a:t>BGBR'lere</a:t>
            </a:r>
            <a:r>
              <a:rPr lang="tr-TR" sz="2000" dirty="0" smtClean="0"/>
              <a:t> </a:t>
            </a:r>
            <a:r>
              <a:rPr lang="tr-TR" sz="2000" dirty="0"/>
              <a:t>dayanılarak hazırlanan dış kalite değerlendirmeleri, karşılaşılan sorunlar ve kalite</a:t>
            </a:r>
          </a:p>
          <a:p>
            <a:r>
              <a:rPr lang="tr-TR" sz="2000" dirty="0"/>
              <a:t>iyileştirme süreci ile ilgili önerileri içeren genel değerlendirme raporunun her yıl sonunda </a:t>
            </a:r>
            <a:r>
              <a:rPr lang="tr-TR" sz="2000" dirty="0" smtClean="0"/>
              <a:t>hazırlana KİDR sürecin </a:t>
            </a:r>
            <a:r>
              <a:rPr lang="tr-TR" sz="2000" dirty="0"/>
              <a:t>iyileştirilmesine katkı sağlanmasıdır</a:t>
            </a:r>
          </a:p>
        </p:txBody>
      </p:sp>
    </p:spTree>
    <p:extLst>
      <p:ext uri="{BB962C8B-B14F-4D97-AF65-F5344CB8AC3E}">
        <p14:creationId xmlns:p14="http://schemas.microsoft.com/office/powerpoint/2010/main" val="190196518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ikdörtgen 1"/>
          <p:cNvSpPr/>
          <p:nvPr/>
        </p:nvSpPr>
        <p:spPr>
          <a:xfrm>
            <a:off x="352697" y="2394752"/>
            <a:ext cx="11521440" cy="3477875"/>
          </a:xfrm>
          <a:prstGeom prst="rect">
            <a:avLst/>
          </a:prstGeom>
        </p:spPr>
        <p:txBody>
          <a:bodyPr wrap="square">
            <a:spAutoFit/>
          </a:bodyPr>
          <a:lstStyle/>
          <a:p>
            <a:r>
              <a:rPr lang="tr-TR" sz="2000" b="1" dirty="0" smtClean="0"/>
              <a:t>A. Birim </a:t>
            </a:r>
            <a:r>
              <a:rPr lang="tr-TR" sz="2000" b="1" dirty="0"/>
              <a:t>İç Değerlendir Raporu (BİDR) ve İzleme Değerlendirilmesi</a:t>
            </a:r>
          </a:p>
          <a:p>
            <a:endParaRPr lang="tr-TR" sz="2000" dirty="0"/>
          </a:p>
          <a:p>
            <a:r>
              <a:rPr lang="tr-TR" sz="2000" dirty="0"/>
              <a:t>Bu bölümde, akademik birim tarafından hazırlanan BİDR-2021 hakkında kısa bir değerlendirme yapılır. Güçlü ve İyileştirmeye açık yanlar belirtilir. BGBR belirtilen iyileştirmeler hakkında değerlendirme yapılır. </a:t>
            </a:r>
          </a:p>
          <a:p>
            <a:endParaRPr lang="tr-TR" sz="2000" dirty="0"/>
          </a:p>
          <a:p>
            <a:r>
              <a:rPr lang="tr-TR" sz="2000" b="1" dirty="0"/>
              <a:t>A.1.1  Kalite Güvence Sistemi</a:t>
            </a:r>
          </a:p>
          <a:p>
            <a:endParaRPr lang="tr-TR" sz="2000" dirty="0"/>
          </a:p>
          <a:p>
            <a:r>
              <a:rPr lang="tr-TR" sz="2000" dirty="0"/>
              <a:t>Akademik birimin misyonu, vizyonu, temel ilkeler ve politikaları (Kalite, Eğitim-öğretim, Ar-Ge, Toplumsal Katkı) belirlenmiş ve paydaşlara duyurulmuştur. Birimde Kalite Güvence Sistemini oluşturmak üzere Kalite Komisyonu oluşturmuş, planlamalar yapmış ve uygulamalar izlenmekte ve paydaşlarla birlikte değerlendirilerek önlemler alınmaktadır</a:t>
            </a:r>
          </a:p>
        </p:txBody>
      </p:sp>
      <p:sp>
        <p:nvSpPr>
          <p:cNvPr id="4" name="Dikdörtgen 3"/>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noProof="0" dirty="0" smtClean="0">
                <a:solidFill>
                  <a:srgbClr val="000000"/>
                </a:solidFill>
                <a:latin typeface="Calibri" panose="020F0502020204030204" pitchFamily="34" charset="0"/>
              </a:rPr>
              <a:t>BİRİM İZLEME RAPORU, BİZR</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60344949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ikdörtgen 3"/>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noProof="0" dirty="0" smtClean="0">
                <a:solidFill>
                  <a:srgbClr val="000000"/>
                </a:solidFill>
                <a:latin typeface="Calibri" panose="020F0502020204030204" pitchFamily="34" charset="0"/>
              </a:rPr>
              <a:t>BİRİM İZLEME RAPORU, BİZR</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3" name="Dikdörtgen 2"/>
          <p:cNvSpPr/>
          <p:nvPr/>
        </p:nvSpPr>
        <p:spPr>
          <a:xfrm>
            <a:off x="378821" y="2212037"/>
            <a:ext cx="11325497" cy="923330"/>
          </a:xfrm>
          <a:prstGeom prst="rect">
            <a:avLst/>
          </a:prstGeom>
        </p:spPr>
        <p:txBody>
          <a:bodyPr wrap="square">
            <a:spAutoFit/>
          </a:bodyPr>
          <a:lstStyle/>
          <a:p>
            <a:r>
              <a:rPr lang="tr-TR" dirty="0"/>
              <a:t>Kalite Güvence Sistemi başlığı altında kurum tarafından “Birim Geri Bildirim Raporu’nda yer verilen gelişmeye açık </a:t>
            </a:r>
            <a:r>
              <a:rPr lang="tr-TR" dirty="0" err="1"/>
              <a:t>yanlar”a</a:t>
            </a:r>
            <a:r>
              <a:rPr lang="tr-TR" dirty="0"/>
              <a:t> ilişkin gerçekleştirilen çalışma ve uygulamalara yer verilir.</a:t>
            </a:r>
          </a:p>
          <a:p>
            <a:endParaRPr lang="tr-TR" dirty="0"/>
          </a:p>
        </p:txBody>
      </p:sp>
      <p:graphicFrame>
        <p:nvGraphicFramePr>
          <p:cNvPr id="5" name="Tablo 4"/>
          <p:cNvGraphicFramePr>
            <a:graphicFrameLocks noGrp="1"/>
          </p:cNvGraphicFramePr>
          <p:nvPr>
            <p:extLst>
              <p:ext uri="{D42A27DB-BD31-4B8C-83A1-F6EECF244321}">
                <p14:modId xmlns:p14="http://schemas.microsoft.com/office/powerpoint/2010/main" val="3467393268"/>
              </p:ext>
            </p:extLst>
          </p:nvPr>
        </p:nvGraphicFramePr>
        <p:xfrm>
          <a:off x="378821" y="2991675"/>
          <a:ext cx="10829108" cy="3718560"/>
        </p:xfrm>
        <a:graphic>
          <a:graphicData uri="http://schemas.openxmlformats.org/drawingml/2006/table">
            <a:tbl>
              <a:tblPr firstRow="1" bandRow="1">
                <a:tableStyleId>{00A15C55-8517-42AA-B614-E9B94910E393}</a:tableStyleId>
              </a:tblPr>
              <a:tblGrid>
                <a:gridCol w="5414554">
                  <a:extLst>
                    <a:ext uri="{9D8B030D-6E8A-4147-A177-3AD203B41FA5}">
                      <a16:colId xmlns:a16="http://schemas.microsoft.com/office/drawing/2014/main" val="1112309443"/>
                    </a:ext>
                  </a:extLst>
                </a:gridCol>
                <a:gridCol w="5414554">
                  <a:extLst>
                    <a:ext uri="{9D8B030D-6E8A-4147-A177-3AD203B41FA5}">
                      <a16:colId xmlns:a16="http://schemas.microsoft.com/office/drawing/2014/main" val="261936236"/>
                    </a:ext>
                  </a:extLst>
                </a:gridCol>
              </a:tblGrid>
              <a:tr h="370840">
                <a:tc>
                  <a:txBody>
                    <a:bodyPr/>
                    <a:lstStyle/>
                    <a:p>
                      <a:r>
                        <a:rPr lang="tr-TR" sz="2000" dirty="0" err="1" smtClean="0"/>
                        <a:t>BGBR’unda</a:t>
                      </a:r>
                      <a:r>
                        <a:rPr lang="tr-TR" sz="2000" baseline="0" dirty="0" smtClean="0"/>
                        <a:t> </a:t>
                      </a:r>
                      <a:r>
                        <a:rPr lang="tr-TR" sz="2000" dirty="0" smtClean="0"/>
                        <a:t>Gelişmeye Açık Yanlar </a:t>
                      </a:r>
                      <a:endParaRPr lang="tr-TR"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000" dirty="0" smtClean="0"/>
                        <a:t>İzleme Değerlendirmesi</a:t>
                      </a:r>
                    </a:p>
                    <a:p>
                      <a:endParaRPr lang="tr-TR" sz="2000" dirty="0"/>
                    </a:p>
                  </a:txBody>
                  <a:tcPr/>
                </a:tc>
                <a:extLst>
                  <a:ext uri="{0D108BD9-81ED-4DB2-BD59-A6C34878D82A}">
                    <a16:rowId xmlns:a16="http://schemas.microsoft.com/office/drawing/2014/main" val="1170384912"/>
                  </a:ext>
                </a:extLst>
              </a:tr>
              <a:tr h="370840">
                <a:tc>
                  <a:txBody>
                    <a:bodyPr/>
                    <a:lstStyle/>
                    <a:p>
                      <a:r>
                        <a:rPr lang="tr-TR" sz="2000" dirty="0" smtClean="0"/>
                        <a:t>Fakültenin Eğitim-Öğretim politikası ifade edilmekle birlikte bunun benimsenmesi ile ilgili kararların bulunmaması ve paydaşlara duyurulmaması</a:t>
                      </a:r>
                    </a:p>
                    <a:p>
                      <a:endParaRPr lang="tr-TR" sz="2000" dirty="0"/>
                    </a:p>
                  </a:txBody>
                  <a:tcPr/>
                </a:tc>
                <a:tc>
                  <a:txBody>
                    <a:bodyPr/>
                    <a:lstStyle/>
                    <a:p>
                      <a:r>
                        <a:rPr lang="tr-TR" sz="2000" dirty="0" smtClean="0"/>
                        <a:t>Kalite</a:t>
                      </a:r>
                      <a:r>
                        <a:rPr lang="tr-TR" sz="2000" baseline="0" dirty="0" smtClean="0"/>
                        <a:t> politikası, </a:t>
                      </a:r>
                      <a:r>
                        <a:rPr lang="tr-TR" sz="2000" dirty="0" smtClean="0"/>
                        <a:t>kalite komisyonunda kabul edilmiş</a:t>
                      </a:r>
                      <a:r>
                        <a:rPr lang="tr-TR" sz="2000" baseline="0" dirty="0" smtClean="0"/>
                        <a:t> ve </a:t>
                      </a:r>
                      <a:r>
                        <a:rPr lang="tr-TR" sz="2000" dirty="0" smtClean="0"/>
                        <a:t>paydaşlara web sitesinde duyurulmuştur.</a:t>
                      </a:r>
                      <a:r>
                        <a:rPr lang="tr-TR" sz="2000" baseline="0" dirty="0" smtClean="0"/>
                        <a:t> Ancak, Politika kapsamında yapılan faaliyetler gerçekleştiğine dair kanıtlara rastlanılmamıştır. Birim tarafından, bu amaçla eylem planı hazırlanması ve faaliyetlerin gerçekleştirilmesinin planlandığı belirtilmiştir.</a:t>
                      </a:r>
                      <a:endParaRPr lang="tr-TR" sz="2000" dirty="0"/>
                    </a:p>
                  </a:txBody>
                  <a:tcPr/>
                </a:tc>
                <a:extLst>
                  <a:ext uri="{0D108BD9-81ED-4DB2-BD59-A6C34878D82A}">
                    <a16:rowId xmlns:a16="http://schemas.microsoft.com/office/drawing/2014/main" val="3847203924"/>
                  </a:ext>
                </a:extLst>
              </a:tr>
              <a:tr h="370840">
                <a:tc>
                  <a:txBody>
                    <a:bodyPr/>
                    <a:lstStyle/>
                    <a:p>
                      <a:endParaRPr lang="tr-TR" sz="2000" dirty="0"/>
                    </a:p>
                  </a:txBody>
                  <a:tcPr/>
                </a:tc>
                <a:tc>
                  <a:txBody>
                    <a:bodyPr/>
                    <a:lstStyle/>
                    <a:p>
                      <a:endParaRPr lang="tr-TR" sz="2000" dirty="0"/>
                    </a:p>
                  </a:txBody>
                  <a:tcPr/>
                </a:tc>
                <a:extLst>
                  <a:ext uri="{0D108BD9-81ED-4DB2-BD59-A6C34878D82A}">
                    <a16:rowId xmlns:a16="http://schemas.microsoft.com/office/drawing/2014/main" val="3115985852"/>
                  </a:ext>
                </a:extLst>
              </a:tr>
              <a:tr h="370840">
                <a:tc>
                  <a:txBody>
                    <a:bodyPr/>
                    <a:lstStyle/>
                    <a:p>
                      <a:endParaRPr lang="tr-TR" sz="2000" dirty="0"/>
                    </a:p>
                  </a:txBody>
                  <a:tcPr/>
                </a:tc>
                <a:tc>
                  <a:txBody>
                    <a:bodyPr/>
                    <a:lstStyle/>
                    <a:p>
                      <a:endParaRPr lang="tr-TR" sz="2000" dirty="0"/>
                    </a:p>
                  </a:txBody>
                  <a:tcPr/>
                </a:tc>
                <a:extLst>
                  <a:ext uri="{0D108BD9-81ED-4DB2-BD59-A6C34878D82A}">
                    <a16:rowId xmlns:a16="http://schemas.microsoft.com/office/drawing/2014/main" val="1395246211"/>
                  </a:ext>
                </a:extLst>
              </a:tr>
            </a:tbl>
          </a:graphicData>
        </a:graphic>
      </p:graphicFrame>
    </p:spTree>
    <p:extLst>
      <p:ext uri="{BB962C8B-B14F-4D97-AF65-F5344CB8AC3E}">
        <p14:creationId xmlns:p14="http://schemas.microsoft.com/office/powerpoint/2010/main" val="142383014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ikdörtgen 3"/>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noProof="0" dirty="0" smtClean="0">
                <a:solidFill>
                  <a:srgbClr val="000000"/>
                </a:solidFill>
                <a:latin typeface="Calibri" panose="020F0502020204030204" pitchFamily="34" charset="0"/>
              </a:rPr>
              <a:t>BİRİM İZLEME RAPORU, BİZR</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3" name="Dikdörtgen 2"/>
          <p:cNvSpPr/>
          <p:nvPr/>
        </p:nvSpPr>
        <p:spPr>
          <a:xfrm>
            <a:off x="274320" y="1963677"/>
            <a:ext cx="11547566" cy="3477875"/>
          </a:xfrm>
          <a:prstGeom prst="rect">
            <a:avLst/>
          </a:prstGeom>
        </p:spPr>
        <p:txBody>
          <a:bodyPr wrap="square">
            <a:spAutoFit/>
          </a:bodyPr>
          <a:lstStyle/>
          <a:p>
            <a:r>
              <a:rPr lang="tr-TR" sz="2000" b="1" dirty="0"/>
              <a:t>A.1.2 Eğitim-Öğretim </a:t>
            </a:r>
            <a:endParaRPr lang="tr-TR" sz="2000" b="1" dirty="0" smtClean="0"/>
          </a:p>
          <a:p>
            <a:endParaRPr lang="tr-TR" sz="2000" dirty="0"/>
          </a:p>
          <a:p>
            <a:r>
              <a:rPr lang="tr-TR" sz="2000" dirty="0"/>
              <a:t>Birim bünyesindeki bölümler tarafından tasarlanan ve onaylanan müfredatlar Bilgi paketinde yer almaktadır. Tasarlanan ve onaylanan </a:t>
            </a:r>
            <a:r>
              <a:rPr lang="tr-TR" sz="2000" dirty="0" err="1"/>
              <a:t>müfredatların</a:t>
            </a:r>
            <a:r>
              <a:rPr lang="tr-TR" sz="2000" dirty="0"/>
              <a:t> TYÇÇ ile uyumun sağlandığı, Program çıktılarının eşleştirildiği, derslerin kazanımları ile ölçme değerlendirme teknikleri belirtilmiştir. Programların eğitim amaçları ve öğrenme çıktılarına ulaşmasının ölçülmesi ve gözden geçirme faaliyetleri kapsamında; "Ders Değerlendirme Raporu" ve "Ders Anket Formu" gibi değerlendirmeler yapılmıştır. </a:t>
            </a:r>
          </a:p>
          <a:p>
            <a:r>
              <a:rPr lang="tr-TR" sz="2000" dirty="0"/>
              <a:t>Öğrencilerin öğrenci merkezli öğrenme ve öğretme ölçütüne yönelik, </a:t>
            </a:r>
            <a:r>
              <a:rPr lang="tr-TR" sz="2000" dirty="0" err="1"/>
              <a:t>müfredatlarda</a:t>
            </a:r>
            <a:r>
              <a:rPr lang="tr-TR" sz="2000" dirty="0"/>
              <a:t> seçmeli dersler, uzaktan eğitimle verilen dersler ve alan dışı derslerin yer alması konusunda tanımlı süreçlerin bulunmakta, bu uygulamanın izlenmesi ve değerlendirilmesinde elde edilen sonuçların iyileştirme süreçlerinde kullanılmaktadır.   </a:t>
            </a:r>
          </a:p>
        </p:txBody>
      </p:sp>
    </p:spTree>
    <p:extLst>
      <p:ext uri="{BB962C8B-B14F-4D97-AF65-F5344CB8AC3E}">
        <p14:creationId xmlns:p14="http://schemas.microsoft.com/office/powerpoint/2010/main" val="218100407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ikdörtgen 3"/>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noProof="0" dirty="0" smtClean="0">
                <a:solidFill>
                  <a:srgbClr val="000000"/>
                </a:solidFill>
                <a:latin typeface="Calibri" panose="020F0502020204030204" pitchFamily="34" charset="0"/>
              </a:rPr>
              <a:t>SONUÇ VE DEĞERLENDİRME</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 name="Dikdörtgen 1"/>
          <p:cNvSpPr/>
          <p:nvPr/>
        </p:nvSpPr>
        <p:spPr>
          <a:xfrm>
            <a:off x="248194" y="2180388"/>
            <a:ext cx="11665132" cy="4401205"/>
          </a:xfrm>
          <a:prstGeom prst="rect">
            <a:avLst/>
          </a:prstGeom>
        </p:spPr>
        <p:txBody>
          <a:bodyPr wrap="square">
            <a:spAutoFit/>
          </a:bodyPr>
          <a:lstStyle/>
          <a:p>
            <a:pPr marL="457200" indent="-457200" algn="just">
              <a:buFont typeface="+mj-lt"/>
              <a:buAutoNum type="arabicPeriod"/>
            </a:pPr>
            <a:r>
              <a:rPr lang="tr-TR" sz="2000" dirty="0"/>
              <a:t>A Fakültesi, 2020 yılında Birim İç Değerlendirme sürecinden geçmiş ve </a:t>
            </a:r>
            <a:r>
              <a:rPr lang="tr-TR" sz="2000" dirty="0" smtClean="0"/>
              <a:t>BGBR  </a:t>
            </a:r>
            <a:r>
              <a:rPr lang="tr-TR" sz="2000" dirty="0"/>
              <a:t>yayınlanmıştır. </a:t>
            </a:r>
            <a:r>
              <a:rPr lang="tr-TR" sz="2000" dirty="0" smtClean="0"/>
              <a:t>2021 yılı BİDR ‘de  </a:t>
            </a:r>
            <a:r>
              <a:rPr lang="tr-TR" sz="2000" dirty="0"/>
              <a:t>bu geri bildirim raporunu </a:t>
            </a:r>
            <a:r>
              <a:rPr lang="tr-TR" sz="2000" dirty="0" smtClean="0"/>
              <a:t>kısmen dikkate </a:t>
            </a:r>
            <a:r>
              <a:rPr lang="tr-TR" sz="2000" dirty="0"/>
              <a:t>almış ve iyileştirme </a:t>
            </a:r>
            <a:r>
              <a:rPr lang="tr-TR" sz="2000" dirty="0" smtClean="0"/>
              <a:t>çalışmalarına kısmen başlamıştır.</a:t>
            </a:r>
          </a:p>
          <a:p>
            <a:pPr marL="457200" indent="-457200" algn="just">
              <a:buFont typeface="+mj-lt"/>
              <a:buAutoNum type="arabicPeriod"/>
            </a:pPr>
            <a:endParaRPr lang="tr-TR" sz="2000" dirty="0"/>
          </a:p>
          <a:p>
            <a:pPr marL="457200" indent="-457200" algn="just">
              <a:buFont typeface="+mj-lt"/>
              <a:buAutoNum type="arabicPeriod"/>
            </a:pPr>
            <a:r>
              <a:rPr lang="tr-TR" sz="2000" dirty="0" smtClean="0"/>
              <a:t>Kurum </a:t>
            </a:r>
            <a:r>
              <a:rPr lang="tr-TR" sz="2000" dirty="0"/>
              <a:t>kalite kültürünün oluşması ve PUKÖ döngülerinin en az bir defa kapanması için gereken </a:t>
            </a:r>
            <a:r>
              <a:rPr lang="tr-TR" sz="2000" dirty="0" smtClean="0"/>
              <a:t>zaman dikkate </a:t>
            </a:r>
            <a:r>
              <a:rPr lang="tr-TR" sz="2000" dirty="0"/>
              <a:t>alındığında, başlatılan kalite güvence çalışmalarının hassasiyetle devam edilmesi büyük önem </a:t>
            </a:r>
            <a:r>
              <a:rPr lang="tr-TR" sz="2000" dirty="0" smtClean="0"/>
              <a:t>arz        etmektedir.</a:t>
            </a:r>
          </a:p>
          <a:p>
            <a:pPr marL="457200" indent="-457200" algn="just">
              <a:buFont typeface="+mj-lt"/>
              <a:buAutoNum type="arabicPeriod"/>
            </a:pPr>
            <a:endParaRPr lang="tr-TR" sz="2000" dirty="0" smtClean="0"/>
          </a:p>
          <a:p>
            <a:pPr marL="457200" indent="-457200" algn="just">
              <a:buFont typeface="+mj-lt"/>
              <a:buAutoNum type="arabicPeriod"/>
            </a:pPr>
            <a:r>
              <a:rPr lang="tr-TR" sz="2000" dirty="0" smtClean="0"/>
              <a:t>Bu </a:t>
            </a:r>
            <a:r>
              <a:rPr lang="tr-TR" sz="2000" dirty="0"/>
              <a:t>bağlamda, </a:t>
            </a:r>
            <a:r>
              <a:rPr lang="tr-TR" sz="2000" dirty="0" smtClean="0"/>
              <a:t>2020 BİDR Raporunda </a:t>
            </a:r>
            <a:r>
              <a:rPr lang="tr-TR" sz="2000" dirty="0"/>
              <a:t>bahsedilen gelişmeye açık yönlerdeki </a:t>
            </a:r>
            <a:r>
              <a:rPr lang="tr-TR" sz="2000" dirty="0" smtClean="0"/>
              <a:t>iyileştirmelerin  bir kısmının gerçekleşmeme gerekçeleri ve ilgili kanıtlar sunulmamakla birlikte olumlu </a:t>
            </a:r>
            <a:r>
              <a:rPr lang="tr-TR" sz="2000" dirty="0"/>
              <a:t>yaklaşımları nedeniyle </a:t>
            </a:r>
            <a:r>
              <a:rPr lang="tr-TR" sz="2000" dirty="0" smtClean="0"/>
              <a:t>birimin kalite </a:t>
            </a:r>
            <a:r>
              <a:rPr lang="tr-TR" sz="2000" dirty="0"/>
              <a:t>güvence çalışmaları takdirle karşılanmaktadır</a:t>
            </a:r>
            <a:r>
              <a:rPr lang="tr-TR" sz="2000" dirty="0" smtClean="0"/>
              <a:t>.</a:t>
            </a:r>
          </a:p>
          <a:p>
            <a:pPr marL="457200" indent="-457200" algn="just">
              <a:buFont typeface="+mj-lt"/>
              <a:buAutoNum type="arabicPeriod"/>
            </a:pPr>
            <a:endParaRPr lang="tr-TR" sz="2000" dirty="0" smtClean="0"/>
          </a:p>
          <a:p>
            <a:pPr marL="457200" indent="-457200" algn="just">
              <a:buFont typeface="+mj-lt"/>
              <a:buAutoNum type="arabicPeriod"/>
            </a:pPr>
            <a:r>
              <a:rPr lang="tr-TR" sz="2000" dirty="0" smtClean="0"/>
              <a:t>Sonuç </a:t>
            </a:r>
            <a:r>
              <a:rPr lang="tr-TR" sz="2000" dirty="0"/>
              <a:t>olarak </a:t>
            </a:r>
            <a:r>
              <a:rPr lang="tr-TR" sz="2000" dirty="0" smtClean="0"/>
              <a:t>İzleme </a:t>
            </a:r>
            <a:r>
              <a:rPr lang="tr-TR" sz="2000" dirty="0"/>
              <a:t>Takımı olarak; kurumsal izleme </a:t>
            </a:r>
            <a:r>
              <a:rPr lang="tr-TR" sz="2000" dirty="0" smtClean="0"/>
              <a:t>sürecinde yaptığımız </a:t>
            </a:r>
            <a:r>
              <a:rPr lang="tr-TR" sz="2000" dirty="0"/>
              <a:t>inceleme ve gözlemler sonucunda, </a:t>
            </a:r>
            <a:r>
              <a:rPr lang="tr-TR" sz="2000" dirty="0" smtClean="0"/>
              <a:t>birimin kalite güvence sistemi kapsamında yapılan çalışmaların başarılı </a:t>
            </a:r>
            <a:r>
              <a:rPr lang="tr-TR" sz="2000" dirty="0"/>
              <a:t>bir </a:t>
            </a:r>
            <a:r>
              <a:rPr lang="tr-TR" sz="2000" dirty="0" smtClean="0"/>
              <a:t>ivme Kazanmasına yönelik  yeni eylem planları ile bu </a:t>
            </a:r>
            <a:r>
              <a:rPr lang="tr-TR" sz="2000" dirty="0"/>
              <a:t>ivmenin sürdürülebilirliğine inanıyoruz.</a:t>
            </a:r>
          </a:p>
        </p:txBody>
      </p:sp>
    </p:spTree>
    <p:extLst>
      <p:ext uri="{BB962C8B-B14F-4D97-AF65-F5344CB8AC3E}">
        <p14:creationId xmlns:p14="http://schemas.microsoft.com/office/powerpoint/2010/main" val="163058033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6" name="Diyagram 5"/>
          <p:cNvGraphicFramePr/>
          <p:nvPr>
            <p:extLst>
              <p:ext uri="{D42A27DB-BD31-4B8C-83A1-F6EECF244321}">
                <p14:modId xmlns:p14="http://schemas.microsoft.com/office/powerpoint/2010/main" val="1995344739"/>
              </p:ext>
            </p:extLst>
          </p:nvPr>
        </p:nvGraphicFramePr>
        <p:xfrm>
          <a:off x="242388" y="2154832"/>
          <a:ext cx="9816011" cy="40369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Dikdörtgen 6"/>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rgbClr val="000000"/>
                </a:solidFill>
                <a:latin typeface="Calibri" panose="020F0502020204030204" pitchFamily="34" charset="0"/>
              </a:rPr>
              <a:t>REHBERLER VE FORMLAR</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pic>
        <p:nvPicPr>
          <p:cNvPr id="4" name="Resim 3" descr="Ekran Kırpma"/>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423643" y="1515474"/>
            <a:ext cx="1533739" cy="2000529"/>
          </a:xfrm>
          <a:prstGeom prst="rect">
            <a:avLst/>
          </a:prstGeom>
          <a:ln w="76200">
            <a:solidFill>
              <a:schemeClr val="accent2">
                <a:lumMod val="75000"/>
              </a:schemeClr>
            </a:solidFill>
          </a:ln>
        </p:spPr>
      </p:pic>
    </p:spTree>
    <p:extLst>
      <p:ext uri="{BB962C8B-B14F-4D97-AF65-F5344CB8AC3E}">
        <p14:creationId xmlns:p14="http://schemas.microsoft.com/office/powerpoint/2010/main" val="794099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3" name="Dikdörtgen 22"/>
          <p:cNvSpPr/>
          <p:nvPr/>
        </p:nvSpPr>
        <p:spPr>
          <a:xfrm>
            <a:off x="-1" y="1397185"/>
            <a:ext cx="7126941"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r>
              <a:rPr lang="tr-TR" sz="2800" dirty="0" smtClean="0"/>
              <a:t>İÇ DEĞERLENDİRME SÜRECİ-SAHA ZİYARETİ</a:t>
            </a:r>
            <a:endParaRPr lang="tr-TR" sz="2800" dirty="0"/>
          </a:p>
        </p:txBody>
      </p:sp>
      <p:graphicFrame>
        <p:nvGraphicFramePr>
          <p:cNvPr id="3" name="Nesne 2"/>
          <p:cNvGraphicFramePr>
            <a:graphicFrameLocks noChangeAspect="1"/>
          </p:cNvGraphicFramePr>
          <p:nvPr>
            <p:extLst>
              <p:ext uri="{D42A27DB-BD31-4B8C-83A1-F6EECF244321}">
                <p14:modId xmlns:p14="http://schemas.microsoft.com/office/powerpoint/2010/main" val="2941256499"/>
              </p:ext>
            </p:extLst>
          </p:nvPr>
        </p:nvGraphicFramePr>
        <p:xfrm>
          <a:off x="229961" y="2018606"/>
          <a:ext cx="6115050" cy="4467588"/>
        </p:xfrm>
        <a:graphic>
          <a:graphicData uri="http://schemas.openxmlformats.org/presentationml/2006/ole">
            <mc:AlternateContent xmlns:mc="http://schemas.openxmlformats.org/markup-compatibility/2006">
              <mc:Choice xmlns:v="urn:schemas-microsoft-com:vml" Requires="v">
                <p:oleObj spid="_x0000_s1066" name="Çalışma Sayfası" r:id="rId4" imgW="6115240" imgH="2962445" progId="Excel.Sheet.12">
                  <p:embed/>
                </p:oleObj>
              </mc:Choice>
              <mc:Fallback>
                <p:oleObj name="Çalışma Sayfası" r:id="rId4" imgW="6115240" imgH="2962445" progId="Excel.Sheet.12">
                  <p:embed/>
                  <p:pic>
                    <p:nvPicPr>
                      <p:cNvPr id="0" name=""/>
                      <p:cNvPicPr/>
                      <p:nvPr/>
                    </p:nvPicPr>
                    <p:blipFill>
                      <a:blip r:embed="rId5"/>
                      <a:stretch>
                        <a:fillRect/>
                      </a:stretch>
                    </p:blipFill>
                    <p:spPr>
                      <a:xfrm>
                        <a:off x="229961" y="2018606"/>
                        <a:ext cx="6115050" cy="4467588"/>
                      </a:xfrm>
                      <a:prstGeom prst="rect">
                        <a:avLst/>
                      </a:prstGeom>
                    </p:spPr>
                  </p:pic>
                </p:oleObj>
              </mc:Fallback>
            </mc:AlternateContent>
          </a:graphicData>
        </a:graphic>
      </p:graphicFrame>
      <p:graphicFrame>
        <p:nvGraphicFramePr>
          <p:cNvPr id="4" name="Nesne 3"/>
          <p:cNvGraphicFramePr>
            <a:graphicFrameLocks noChangeAspect="1"/>
          </p:cNvGraphicFramePr>
          <p:nvPr>
            <p:extLst>
              <p:ext uri="{D42A27DB-BD31-4B8C-83A1-F6EECF244321}">
                <p14:modId xmlns:p14="http://schemas.microsoft.com/office/powerpoint/2010/main" val="1434616959"/>
              </p:ext>
            </p:extLst>
          </p:nvPr>
        </p:nvGraphicFramePr>
        <p:xfrm>
          <a:off x="6531429" y="2018606"/>
          <a:ext cx="5329645" cy="4682640"/>
        </p:xfrm>
        <a:graphic>
          <a:graphicData uri="http://schemas.openxmlformats.org/presentationml/2006/ole">
            <mc:AlternateContent xmlns:mc="http://schemas.openxmlformats.org/markup-compatibility/2006">
              <mc:Choice xmlns:v="urn:schemas-microsoft-com:vml" Requires="v">
                <p:oleObj spid="_x0000_s1067" name="Çalışma Sayfası" r:id="rId6" imgW="6115240" imgH="3867331" progId="Excel.Sheet.12">
                  <p:embed/>
                </p:oleObj>
              </mc:Choice>
              <mc:Fallback>
                <p:oleObj name="Çalışma Sayfası" r:id="rId6" imgW="6115240" imgH="3867331" progId="Excel.Sheet.12">
                  <p:embed/>
                  <p:pic>
                    <p:nvPicPr>
                      <p:cNvPr id="0" name=""/>
                      <p:cNvPicPr/>
                      <p:nvPr/>
                    </p:nvPicPr>
                    <p:blipFill>
                      <a:blip r:embed="rId7"/>
                      <a:stretch>
                        <a:fillRect/>
                      </a:stretch>
                    </p:blipFill>
                    <p:spPr>
                      <a:xfrm>
                        <a:off x="6531429" y="2018606"/>
                        <a:ext cx="5329645" cy="4682640"/>
                      </a:xfrm>
                      <a:prstGeom prst="rect">
                        <a:avLst/>
                      </a:prstGeom>
                    </p:spPr>
                  </p:pic>
                </p:oleObj>
              </mc:Fallback>
            </mc:AlternateContent>
          </a:graphicData>
        </a:graphic>
      </p:graphicFrame>
    </p:spTree>
    <p:extLst>
      <p:ext uri="{BB962C8B-B14F-4D97-AF65-F5344CB8AC3E}">
        <p14:creationId xmlns:p14="http://schemas.microsoft.com/office/powerpoint/2010/main" val="34823749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3" name="Dikdörtgen 22"/>
          <p:cNvSpPr/>
          <p:nvPr/>
        </p:nvSpPr>
        <p:spPr>
          <a:xfrm>
            <a:off x="-1" y="1397185"/>
            <a:ext cx="7126941"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r>
              <a:rPr lang="tr-TR" sz="2800" dirty="0" smtClean="0"/>
              <a:t>SAHA ZİYARETİ-ÇIKIŞ BİLDİRİMİ-BGBR</a:t>
            </a:r>
            <a:endParaRPr lang="tr-TR" sz="2800" dirty="0"/>
          </a:p>
        </p:txBody>
      </p:sp>
      <p:graphicFrame>
        <p:nvGraphicFramePr>
          <p:cNvPr id="3" name="Diyagram 2"/>
          <p:cNvGraphicFramePr/>
          <p:nvPr>
            <p:extLst>
              <p:ext uri="{D42A27DB-BD31-4B8C-83A1-F6EECF244321}">
                <p14:modId xmlns:p14="http://schemas.microsoft.com/office/powerpoint/2010/main" val="1869327463"/>
              </p:ext>
            </p:extLst>
          </p:nvPr>
        </p:nvGraphicFramePr>
        <p:xfrm>
          <a:off x="373017" y="2018606"/>
          <a:ext cx="3846286" cy="46990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ikdörtgen 3"/>
          <p:cNvSpPr/>
          <p:nvPr/>
        </p:nvSpPr>
        <p:spPr>
          <a:xfrm>
            <a:off x="4336868" y="2008669"/>
            <a:ext cx="7498079" cy="4708981"/>
          </a:xfrm>
          <a:prstGeom prst="rect">
            <a:avLst/>
          </a:prstGeom>
          <a:ln w="57150">
            <a:solidFill>
              <a:srgbClr val="FF0000"/>
            </a:solidFill>
          </a:ln>
        </p:spPr>
        <p:txBody>
          <a:bodyPr wrap="square">
            <a:spAutoFit/>
          </a:bodyPr>
          <a:lstStyle/>
          <a:p>
            <a:endParaRPr lang="tr-TR" sz="2000" dirty="0"/>
          </a:p>
          <a:p>
            <a:r>
              <a:rPr lang="tr-TR" sz="2000" dirty="0" smtClean="0"/>
              <a:t>a) Değerlendirme </a:t>
            </a:r>
            <a:r>
              <a:rPr lang="tr-TR" sz="2000" dirty="0"/>
              <a:t>takımı, </a:t>
            </a:r>
            <a:r>
              <a:rPr lang="tr-TR" sz="2000" dirty="0" smtClean="0"/>
              <a:t>Birim </a:t>
            </a:r>
            <a:r>
              <a:rPr lang="tr-TR" sz="2000" dirty="0"/>
              <a:t>ziyaretinin son etkinliği olarak kanıta dayalı bulgularını, </a:t>
            </a:r>
            <a:r>
              <a:rPr lang="tr-TR" sz="2000" dirty="0" smtClean="0"/>
              <a:t>Birim yöneticisi tarafından </a:t>
            </a:r>
            <a:r>
              <a:rPr lang="tr-TR" sz="2000" dirty="0"/>
              <a:t>davet edilen gruba sözlü olarak sunar. Bu bildirim "Çıkış Bildirimi", </a:t>
            </a:r>
            <a:r>
              <a:rPr lang="tr-TR" sz="2000" dirty="0" smtClean="0"/>
              <a:t>yapıldığı </a:t>
            </a:r>
            <a:r>
              <a:rPr lang="tr-TR" sz="2000" dirty="0"/>
              <a:t>toplantı ise "Çıkış Görüşmesi" olarak </a:t>
            </a:r>
            <a:r>
              <a:rPr lang="tr-TR" sz="2000" dirty="0" smtClean="0"/>
              <a:t>adlandırılır</a:t>
            </a:r>
          </a:p>
          <a:p>
            <a:endParaRPr lang="tr-TR" sz="2000" dirty="0"/>
          </a:p>
          <a:p>
            <a:r>
              <a:rPr lang="tr-TR" sz="2000" dirty="0"/>
              <a:t>b) Çıkış Bildirimi, değerlendirmeye ilişkin ziyaret sonuç bulgularını yansıtmalıdır. </a:t>
            </a:r>
            <a:r>
              <a:rPr lang="tr-TR" sz="2000" dirty="0" smtClean="0"/>
              <a:t>Çıkış Bildirimine birimin </a:t>
            </a:r>
            <a:r>
              <a:rPr lang="tr-TR" sz="2000" dirty="0"/>
              <a:t>vereceği yanıtlar, </a:t>
            </a:r>
            <a:r>
              <a:rPr lang="tr-TR" sz="2000" dirty="0" smtClean="0"/>
              <a:t>birime </a:t>
            </a:r>
            <a:r>
              <a:rPr lang="tr-TR" sz="2000" dirty="0"/>
              <a:t>verilmek üzere hazırlanan taslak </a:t>
            </a:r>
            <a:r>
              <a:rPr lang="tr-TR" sz="2000" dirty="0" err="1" smtClean="0"/>
              <a:t>BGBR'de</a:t>
            </a:r>
            <a:r>
              <a:rPr lang="tr-TR" sz="2000" dirty="0" smtClean="0"/>
              <a:t> dikkate alınır.</a:t>
            </a:r>
          </a:p>
          <a:p>
            <a:endParaRPr lang="tr-TR" sz="2000" dirty="0"/>
          </a:p>
          <a:p>
            <a:r>
              <a:rPr lang="tr-TR" sz="2000" dirty="0"/>
              <a:t>c) Değerlendirme takımları, Çıkış Görüşmesi sırasında sözlü olarak sundukları kurumun </a:t>
            </a:r>
            <a:r>
              <a:rPr lang="tr-TR" sz="2000" dirty="0" smtClean="0"/>
              <a:t>güçlü yanları </a:t>
            </a:r>
            <a:r>
              <a:rPr lang="tr-TR" sz="2000" dirty="0"/>
              <a:t>ve gelişmeye açık yönlerine ilişkin geri bildirimlerini de içeren taslak </a:t>
            </a:r>
            <a:r>
              <a:rPr lang="tr-TR" sz="2000" dirty="0" err="1" smtClean="0"/>
              <a:t>BGBR’yi</a:t>
            </a:r>
            <a:r>
              <a:rPr lang="tr-TR" sz="2000" dirty="0" smtClean="0"/>
              <a:t> </a:t>
            </a:r>
            <a:r>
              <a:rPr lang="tr-TR" sz="2000" dirty="0"/>
              <a:t>ziyareti </a:t>
            </a:r>
            <a:r>
              <a:rPr lang="tr-TR" sz="2000" dirty="0" smtClean="0"/>
              <a:t>izleyen yirmi </a:t>
            </a:r>
            <a:r>
              <a:rPr lang="tr-TR" sz="2000" dirty="0"/>
              <a:t>bir (21) gün içerisinde kuruma </a:t>
            </a:r>
            <a:r>
              <a:rPr lang="tr-TR" sz="2000" dirty="0" smtClean="0"/>
              <a:t>iletir, birim tarafından değerlendirilir son hali birimin web sitesinde paydaşlara duyurulur</a:t>
            </a:r>
            <a:endParaRPr lang="tr-TR" sz="2000" dirty="0"/>
          </a:p>
        </p:txBody>
      </p:sp>
    </p:spTree>
    <p:extLst>
      <p:ext uri="{BB962C8B-B14F-4D97-AF65-F5344CB8AC3E}">
        <p14:creationId xmlns:p14="http://schemas.microsoft.com/office/powerpoint/2010/main" val="365889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Oval 11"/>
          <p:cNvSpPr/>
          <p:nvPr/>
        </p:nvSpPr>
        <p:spPr>
          <a:xfrm>
            <a:off x="696441" y="3821011"/>
            <a:ext cx="1152940" cy="1179443"/>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smtClean="0">
                <a:ln>
                  <a:noFill/>
                </a:ln>
                <a:solidFill>
                  <a:srgbClr val="FFC000"/>
                </a:solidFill>
                <a:effectLst/>
                <a:uLnTx/>
                <a:uFillTx/>
                <a:latin typeface="Calibri" panose="020F0502020204030204"/>
                <a:ea typeface="+mn-ea"/>
                <a:cs typeface="+mn-cs"/>
              </a:rPr>
              <a:t>2</a:t>
            </a:r>
            <a:endParaRPr kumimoji="0" lang="tr-TR" sz="3200" b="1" i="0" u="none" strike="noStrike" kern="1200" cap="none" spc="0" normalizeH="0" baseline="0" noProof="0" dirty="0">
              <a:ln>
                <a:noFill/>
              </a:ln>
              <a:solidFill>
                <a:srgbClr val="FFC000"/>
              </a:solidFill>
              <a:effectLst/>
              <a:uLnTx/>
              <a:uFillTx/>
              <a:latin typeface="Calibri" panose="020F0502020204030204"/>
              <a:ea typeface="+mn-ea"/>
              <a:cs typeface="+mn-cs"/>
            </a:endParaRPr>
          </a:p>
        </p:txBody>
      </p:sp>
      <p:sp>
        <p:nvSpPr>
          <p:cNvPr id="13" name="Metin kutusu 12"/>
          <p:cNvSpPr txBox="1"/>
          <p:nvPr/>
        </p:nvSpPr>
        <p:spPr>
          <a:xfrm>
            <a:off x="410818" y="5870713"/>
            <a:ext cx="1908312" cy="646331"/>
          </a:xfrm>
          <a:prstGeom prst="rect">
            <a:avLst/>
          </a:prstGeom>
          <a:noFill/>
          <a:ln w="38100">
            <a:solidFill>
              <a:srgbClr val="FFC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Calibri" panose="020F0502020204030204"/>
                <a:ea typeface="+mn-ea"/>
                <a:cs typeface="+mn-cs"/>
              </a:rPr>
              <a:t>Geleceğe yönelik Planlamalar</a:t>
            </a:r>
            <a:endPar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Oval 13"/>
          <p:cNvSpPr/>
          <p:nvPr/>
        </p:nvSpPr>
        <p:spPr>
          <a:xfrm>
            <a:off x="3617843" y="2862850"/>
            <a:ext cx="1152940" cy="1179443"/>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smtClean="0">
                <a:ln>
                  <a:noFill/>
                </a:ln>
                <a:solidFill>
                  <a:srgbClr val="FFC000"/>
                </a:solidFill>
                <a:effectLst/>
                <a:uLnTx/>
                <a:uFillTx/>
                <a:latin typeface="Calibri" panose="020F0502020204030204"/>
                <a:ea typeface="+mn-ea"/>
                <a:cs typeface="+mn-cs"/>
              </a:rPr>
              <a:t>3</a:t>
            </a:r>
            <a:endParaRPr kumimoji="0" lang="tr-TR" sz="3200" b="1" i="0" u="none" strike="noStrike" kern="1200" cap="none" spc="0" normalizeH="0" baseline="0" noProof="0" dirty="0">
              <a:ln>
                <a:noFill/>
              </a:ln>
              <a:solidFill>
                <a:srgbClr val="FFC000"/>
              </a:solidFill>
              <a:effectLst/>
              <a:uLnTx/>
              <a:uFillTx/>
              <a:latin typeface="Calibri" panose="020F0502020204030204"/>
              <a:ea typeface="+mn-ea"/>
              <a:cs typeface="+mn-cs"/>
            </a:endParaRPr>
          </a:p>
        </p:txBody>
      </p:sp>
      <p:sp>
        <p:nvSpPr>
          <p:cNvPr id="15" name="Metin kutusu 14"/>
          <p:cNvSpPr txBox="1"/>
          <p:nvPr/>
        </p:nvSpPr>
        <p:spPr>
          <a:xfrm>
            <a:off x="3074502" y="5235257"/>
            <a:ext cx="2239623" cy="923330"/>
          </a:xfrm>
          <a:prstGeom prst="rect">
            <a:avLst/>
          </a:prstGeom>
          <a:noFill/>
          <a:ln w="38100">
            <a:solidFill>
              <a:srgbClr val="FFC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Calibri" panose="020F0502020204030204"/>
                <a:ea typeface="+mn-ea"/>
                <a:cs typeface="+mn-cs"/>
              </a:rPr>
              <a:t>Uygulamaların kurumun genelinde yaygınlaştırılması</a:t>
            </a:r>
            <a:endPar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Oval 15"/>
          <p:cNvSpPr/>
          <p:nvPr/>
        </p:nvSpPr>
        <p:spPr>
          <a:xfrm>
            <a:off x="6617278" y="2058753"/>
            <a:ext cx="1152940" cy="1179443"/>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smtClean="0">
                <a:ln>
                  <a:noFill/>
                </a:ln>
                <a:solidFill>
                  <a:srgbClr val="FFC000"/>
                </a:solidFill>
                <a:effectLst/>
                <a:uLnTx/>
                <a:uFillTx/>
                <a:latin typeface="Calibri" panose="020F0502020204030204"/>
                <a:ea typeface="+mn-ea"/>
                <a:cs typeface="+mn-cs"/>
              </a:rPr>
              <a:t>4</a:t>
            </a:r>
            <a:endParaRPr kumimoji="0" lang="tr-TR" sz="3200" b="1" i="0" u="none" strike="noStrike" kern="1200" cap="none" spc="0" normalizeH="0" baseline="0" noProof="0" dirty="0">
              <a:ln>
                <a:noFill/>
              </a:ln>
              <a:solidFill>
                <a:srgbClr val="FFC000"/>
              </a:solidFill>
              <a:effectLst/>
              <a:uLnTx/>
              <a:uFillTx/>
              <a:latin typeface="Calibri" panose="020F0502020204030204"/>
              <a:ea typeface="+mn-ea"/>
              <a:cs typeface="+mn-cs"/>
            </a:endParaRPr>
          </a:p>
        </p:txBody>
      </p:sp>
      <p:sp>
        <p:nvSpPr>
          <p:cNvPr id="18" name="Metin kutusu 17"/>
          <p:cNvSpPr txBox="1"/>
          <p:nvPr/>
        </p:nvSpPr>
        <p:spPr>
          <a:xfrm>
            <a:off x="5962776" y="4582084"/>
            <a:ext cx="2461945" cy="1477328"/>
          </a:xfrm>
          <a:prstGeom prst="rect">
            <a:avLst/>
          </a:prstGeom>
          <a:noFill/>
          <a:ln w="38100">
            <a:solidFill>
              <a:srgbClr val="FFC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Calibri" panose="020F0502020204030204"/>
                <a:ea typeface="+mn-ea"/>
                <a:cs typeface="+mn-cs"/>
              </a:rPr>
              <a:t>Uygulamalardan elde edilen sonuçların paydaşlarla birlikte değerlendirme ve iyileştirmeler yapılması</a:t>
            </a:r>
            <a:endPar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Oval 18"/>
          <p:cNvSpPr/>
          <p:nvPr/>
        </p:nvSpPr>
        <p:spPr>
          <a:xfrm>
            <a:off x="9604163" y="1546962"/>
            <a:ext cx="1152940" cy="1179443"/>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smtClean="0">
                <a:ln>
                  <a:noFill/>
                </a:ln>
                <a:solidFill>
                  <a:srgbClr val="FFC000"/>
                </a:solidFill>
                <a:effectLst/>
                <a:uLnTx/>
                <a:uFillTx/>
                <a:latin typeface="Calibri" panose="020F0502020204030204"/>
                <a:ea typeface="+mn-ea"/>
                <a:cs typeface="+mn-cs"/>
              </a:rPr>
              <a:t>5</a:t>
            </a:r>
            <a:endParaRPr kumimoji="0" lang="tr-TR" sz="3200" b="1" i="0" u="none" strike="noStrike" kern="1200" cap="none" spc="0" normalizeH="0" baseline="0" noProof="0" dirty="0">
              <a:ln>
                <a:noFill/>
              </a:ln>
              <a:solidFill>
                <a:srgbClr val="FFC000"/>
              </a:solidFill>
              <a:effectLst/>
              <a:uLnTx/>
              <a:uFillTx/>
              <a:latin typeface="Calibri" panose="020F0502020204030204"/>
              <a:ea typeface="+mn-ea"/>
              <a:cs typeface="+mn-cs"/>
            </a:endParaRPr>
          </a:p>
        </p:txBody>
      </p:sp>
      <p:sp>
        <p:nvSpPr>
          <p:cNvPr id="20" name="Metin kutusu 19"/>
          <p:cNvSpPr txBox="1"/>
          <p:nvPr/>
        </p:nvSpPr>
        <p:spPr>
          <a:xfrm>
            <a:off x="9180093" y="4166586"/>
            <a:ext cx="2720359" cy="1754326"/>
          </a:xfrm>
          <a:prstGeom prst="rect">
            <a:avLst/>
          </a:prstGeom>
          <a:noFill/>
          <a:ln w="38100">
            <a:solidFill>
              <a:srgbClr val="FFC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Calibri" panose="020F0502020204030204"/>
                <a:ea typeface="+mn-ea"/>
                <a:cs typeface="+mn-cs"/>
              </a:rPr>
              <a:t>Uygulamaların sistematiği ve </a:t>
            </a:r>
            <a:r>
              <a:rPr kumimoji="0" lang="tr-TR" sz="1800" b="0" i="0" u="none" strike="noStrike" kern="1200" cap="none" spc="0" normalizeH="0" baseline="0" noProof="0" dirty="0" err="1" smtClean="0">
                <a:ln>
                  <a:noFill/>
                </a:ln>
                <a:solidFill>
                  <a:prstClr val="black"/>
                </a:solidFill>
                <a:effectLst/>
                <a:uLnTx/>
                <a:uFillTx/>
                <a:latin typeface="Calibri" panose="020F0502020204030204"/>
                <a:ea typeface="+mn-ea"/>
                <a:cs typeface="+mn-cs"/>
              </a:rPr>
              <a:t>sürdürülebilirliliği</a:t>
            </a:r>
            <a:r>
              <a:rPr kumimoji="0" lang="tr-TR" sz="1800" b="0" i="0" u="none" strike="noStrike" kern="1200" cap="none" spc="0" normalizeH="0" baseline="0" noProof="0" dirty="0" smtClean="0">
                <a:ln>
                  <a:noFill/>
                </a:ln>
                <a:solidFill>
                  <a:prstClr val="black"/>
                </a:solidFill>
                <a:effectLst/>
                <a:uLnTx/>
                <a:uFillTx/>
                <a:latin typeface="Calibri" panose="020F0502020204030204"/>
                <a:ea typeface="+mn-ea"/>
                <a:cs typeface="+mn-cs"/>
              </a:rPr>
              <a:t> güvence altına alınmalıdır. Kurum kültürünün bileşeni haline gelmek ve örnek gösterilebilmek</a:t>
            </a:r>
            <a:endPar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22" name="Düz Bağlayıcı 21"/>
          <p:cNvCxnSpPr>
            <a:stCxn id="19" idx="4"/>
          </p:cNvCxnSpPr>
          <p:nvPr/>
        </p:nvCxnSpPr>
        <p:spPr>
          <a:xfrm>
            <a:off x="10180633" y="2726405"/>
            <a:ext cx="0" cy="970952"/>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10022275" y="3697357"/>
            <a:ext cx="316715" cy="348099"/>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4" name="Düz Bağlayıcı 23"/>
          <p:cNvCxnSpPr/>
          <p:nvPr/>
        </p:nvCxnSpPr>
        <p:spPr>
          <a:xfrm>
            <a:off x="7193748" y="3362508"/>
            <a:ext cx="0" cy="970952"/>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7035390" y="4109673"/>
            <a:ext cx="316715" cy="348099"/>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6" name="Düz Bağlayıcı 25"/>
          <p:cNvCxnSpPr/>
          <p:nvPr/>
        </p:nvCxnSpPr>
        <p:spPr>
          <a:xfrm>
            <a:off x="4194313" y="4116297"/>
            <a:ext cx="0" cy="970952"/>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4029064" y="4826405"/>
            <a:ext cx="316715" cy="348099"/>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p:cNvCxnSpPr>
            <a:stCxn id="12" idx="4"/>
          </p:cNvCxnSpPr>
          <p:nvPr/>
        </p:nvCxnSpPr>
        <p:spPr>
          <a:xfrm>
            <a:off x="1272911" y="5000454"/>
            <a:ext cx="39054" cy="659526"/>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1153607" y="5417247"/>
            <a:ext cx="316715" cy="348099"/>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Metin kutusu 30"/>
          <p:cNvSpPr txBox="1"/>
          <p:nvPr/>
        </p:nvSpPr>
        <p:spPr>
          <a:xfrm>
            <a:off x="148342" y="1416831"/>
            <a:ext cx="2010530" cy="461665"/>
          </a:xfrm>
          <a:prstGeom prst="rect">
            <a:avLst/>
          </a:prstGeom>
          <a:solidFill>
            <a:schemeClr val="accent6">
              <a:lumMod val="40000"/>
              <a:lumOff val="60000"/>
            </a:schemeClr>
          </a:solidFill>
          <a:ln w="38100">
            <a:solidFill>
              <a:srgbClr val="FFC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prstClr val="black"/>
                </a:solidFill>
                <a:effectLst/>
                <a:uLnTx/>
                <a:uFillTx/>
                <a:latin typeface="Calibri" panose="020F0502020204030204"/>
                <a:ea typeface="+mn-ea"/>
                <a:cs typeface="+mn-cs"/>
              </a:rPr>
              <a:t>Olgunlaşma</a:t>
            </a:r>
            <a:endParaRPr kumimoji="0" lang="tr-TR"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64152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3" name="Dikdörtgen 22"/>
          <p:cNvSpPr/>
          <p:nvPr/>
        </p:nvSpPr>
        <p:spPr>
          <a:xfrm>
            <a:off x="0" y="1397185"/>
            <a:ext cx="8621486"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r>
              <a:rPr lang="tr-TR" sz="2800" dirty="0"/>
              <a:t>BİRİM İÇ DEĞERLENDİRME RAPORU HAZIRLAMA REHBERİ</a:t>
            </a:r>
          </a:p>
        </p:txBody>
      </p:sp>
      <p:sp>
        <p:nvSpPr>
          <p:cNvPr id="2" name="Dikdörtgen 1"/>
          <p:cNvSpPr/>
          <p:nvPr/>
        </p:nvSpPr>
        <p:spPr>
          <a:xfrm>
            <a:off x="1454332" y="2018607"/>
            <a:ext cx="10001794" cy="4093428"/>
          </a:xfrm>
          <a:prstGeom prst="rect">
            <a:avLst/>
          </a:prstGeom>
        </p:spPr>
        <p:txBody>
          <a:bodyPr wrap="square">
            <a:spAutoFit/>
          </a:bodyPr>
          <a:lstStyle/>
          <a:p>
            <a:endParaRPr lang="tr-TR" sz="2000" dirty="0" smtClean="0"/>
          </a:p>
          <a:p>
            <a:r>
              <a:rPr lang="tr-TR" sz="2000" dirty="0" smtClean="0"/>
              <a:t>ÖZET</a:t>
            </a:r>
            <a:endParaRPr lang="tr-TR" sz="2000" dirty="0"/>
          </a:p>
          <a:p>
            <a:r>
              <a:rPr lang="tr-TR" sz="2000" dirty="0"/>
              <a:t>KURUM HAKKINDA BİLGİLER</a:t>
            </a:r>
          </a:p>
          <a:p>
            <a:r>
              <a:rPr lang="tr-TR" sz="2000" dirty="0"/>
              <a:t>1. Tarihsel Gelişimi </a:t>
            </a:r>
          </a:p>
          <a:p>
            <a:endParaRPr lang="tr-TR" sz="2000" dirty="0"/>
          </a:p>
          <a:p>
            <a:r>
              <a:rPr lang="tr-TR" sz="2000" dirty="0"/>
              <a:t>Birim İç Değerlendirme Raporu (BİDR) aşağıda yer alan başlıklar şeklinde yazılmalıdır. </a:t>
            </a:r>
          </a:p>
          <a:p>
            <a:r>
              <a:rPr lang="tr-TR" sz="2000" dirty="0"/>
              <a:t>A.	KALİTE GÜVENCESİ SİSTEMİ</a:t>
            </a:r>
          </a:p>
          <a:p>
            <a:r>
              <a:rPr lang="tr-TR" sz="2000" dirty="0"/>
              <a:t>B.	EĞİTİM VE ÖĞRETİM</a:t>
            </a:r>
          </a:p>
          <a:p>
            <a:r>
              <a:rPr lang="tr-TR" sz="2000" dirty="0"/>
              <a:t>C.	ARAŞTIRMA VE GELİŞTİRME</a:t>
            </a:r>
          </a:p>
          <a:p>
            <a:r>
              <a:rPr lang="tr-TR" sz="2000" dirty="0"/>
              <a:t>D.	TOPLUMSAL KATKI</a:t>
            </a:r>
          </a:p>
          <a:p>
            <a:r>
              <a:rPr lang="tr-TR" sz="2000" dirty="0"/>
              <a:t>E.	YÖNETİM SİSTEMİ</a:t>
            </a:r>
          </a:p>
          <a:p>
            <a:r>
              <a:rPr lang="tr-TR" sz="2000" dirty="0"/>
              <a:t>F.	SONUÇ VE DEĞERLENDİRME</a:t>
            </a:r>
          </a:p>
          <a:p>
            <a:r>
              <a:rPr lang="tr-TR" sz="2000" dirty="0"/>
              <a:t>G.	PERFORMANS GÖSTERGELERİ</a:t>
            </a:r>
          </a:p>
        </p:txBody>
      </p:sp>
    </p:spTree>
    <p:extLst>
      <p:ext uri="{BB962C8B-B14F-4D97-AF65-F5344CB8AC3E}">
        <p14:creationId xmlns:p14="http://schemas.microsoft.com/office/powerpoint/2010/main" val="33558779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2" name="Dikdörtgen 21"/>
          <p:cNvSpPr/>
          <p:nvPr/>
        </p:nvSpPr>
        <p:spPr>
          <a:xfrm>
            <a:off x="172148" y="1841242"/>
            <a:ext cx="8507396" cy="5016758"/>
          </a:xfrm>
          <a:prstGeom prst="rect">
            <a:avLst/>
          </a:prstGeom>
        </p:spPr>
        <p:txBody>
          <a:bodyPr wrap="square">
            <a:spAutoFit/>
          </a:bodyPr>
          <a:lstStyle/>
          <a:p>
            <a:r>
              <a:rPr lang="tr-TR" sz="2000" b="1" dirty="0"/>
              <a:t>A.1.1. Misyon, vizyon, stratejik </a:t>
            </a:r>
            <a:r>
              <a:rPr lang="tr-TR" sz="2000" b="1" dirty="0" err="1"/>
              <a:t>amac</a:t>
            </a:r>
            <a:r>
              <a:rPr lang="tr-TR" sz="2000" b="1" dirty="0"/>
              <a:t>̧ ve hedefler </a:t>
            </a:r>
          </a:p>
          <a:p>
            <a:endParaRPr lang="tr-TR" sz="2000" dirty="0"/>
          </a:p>
          <a:p>
            <a:r>
              <a:rPr lang="tr-TR" sz="2000" dirty="0"/>
              <a:t>Akademik birim tarafından belirlenen (2022-2026 SP dan bilgiler alınabilir) misyon, vizyon ve temel değerler belirtilir. SP </a:t>
            </a:r>
            <a:r>
              <a:rPr lang="tr-TR" sz="2000" dirty="0" smtClean="0"/>
              <a:t>hazırlıklarının </a:t>
            </a:r>
            <a:r>
              <a:rPr lang="tr-TR" sz="2000" dirty="0"/>
              <a:t>nasıl yapıldığı, paydaşlardan görüşlerin nasıl alındığı ve nasıl onaylandığına dair aşamalar kısaca özetlenir. </a:t>
            </a:r>
            <a:r>
              <a:rPr lang="tr-TR" sz="2000" dirty="0" err="1"/>
              <a:t>SP’in</a:t>
            </a:r>
            <a:r>
              <a:rPr lang="tr-TR" sz="2000" dirty="0"/>
              <a:t> izlenmesi ve değerlendirilmesine yönelik politikalar veya stratejiler açıklanır.</a:t>
            </a:r>
          </a:p>
          <a:p>
            <a:endParaRPr lang="tr-TR" sz="2000" dirty="0"/>
          </a:p>
          <a:p>
            <a:r>
              <a:rPr lang="tr-TR" sz="2000" b="1" dirty="0"/>
              <a:t>A.1.2. Kalite güvencesi; eğitim ve öğretim; araştırma ve geliştirme; toplumsal katkı ve </a:t>
            </a:r>
            <a:r>
              <a:rPr lang="tr-TR" sz="2000" b="1" dirty="0" err="1"/>
              <a:t>uluslararasılaştırma</a:t>
            </a:r>
            <a:r>
              <a:rPr lang="tr-TR" sz="2000" b="1" dirty="0"/>
              <a:t> politikaları ve kurumsal performans yönetimi</a:t>
            </a:r>
          </a:p>
          <a:p>
            <a:endParaRPr lang="tr-TR" sz="2000" dirty="0"/>
          </a:p>
          <a:p>
            <a:r>
              <a:rPr lang="tr-TR" sz="2000" dirty="0"/>
              <a:t>Akademik birim tarafından belirlenen (2022-2026 SP dan bilgiler alınabilir) Kalite güvencesi; eğitim ve öğretim; araştırma ve geliştirme; toplumsal katkı ve </a:t>
            </a:r>
            <a:r>
              <a:rPr lang="tr-TR" sz="2000" dirty="0" err="1"/>
              <a:t>uluslararasılaştırma</a:t>
            </a:r>
            <a:r>
              <a:rPr lang="tr-TR" sz="2000" dirty="0"/>
              <a:t> politikaları hakkında kısa bilgi verildikten sonra kanıtları sunulur. Belirlenen bu politika ifadelerinin somut </a:t>
            </a:r>
            <a:r>
              <a:rPr lang="tr-TR" sz="2000" dirty="0" err="1"/>
              <a:t>sonuçları</a:t>
            </a:r>
            <a:r>
              <a:rPr lang="tr-TR" sz="2000" dirty="0"/>
              <a:t>, uygulamalara yansıyan etkilerini hakkında </a:t>
            </a:r>
            <a:r>
              <a:rPr lang="tr-TR" sz="2000" dirty="0" err="1"/>
              <a:t>örnekleri</a:t>
            </a:r>
            <a:r>
              <a:rPr lang="tr-TR" sz="2000" dirty="0"/>
              <a:t> sunulabilir. </a:t>
            </a:r>
          </a:p>
        </p:txBody>
      </p:sp>
      <p:sp>
        <p:nvSpPr>
          <p:cNvPr id="23" name="Dikdörtgen 22"/>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rgbClr val="000000"/>
                </a:solidFill>
                <a:latin typeface="Calibri" panose="020F0502020204030204" pitchFamily="34" charset="0"/>
              </a:rPr>
              <a:t>KALİTE GÜVENCE SİSTEMİ</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 name="Dikdörtgen 1"/>
          <p:cNvSpPr/>
          <p:nvPr/>
        </p:nvSpPr>
        <p:spPr>
          <a:xfrm>
            <a:off x="8748541" y="1506011"/>
            <a:ext cx="3018971" cy="2246769"/>
          </a:xfrm>
          <a:prstGeom prst="rect">
            <a:avLst/>
          </a:prstGeom>
          <a:solidFill>
            <a:schemeClr val="accent6">
              <a:lumMod val="40000"/>
              <a:lumOff val="60000"/>
            </a:schemeClr>
          </a:solidFill>
          <a:ln w="38100">
            <a:solidFill>
              <a:schemeClr val="tx1"/>
            </a:solidFill>
          </a:ln>
        </p:spPr>
        <p:txBody>
          <a:bodyPr wrap="square">
            <a:spAutoFit/>
          </a:bodyPr>
          <a:lstStyle/>
          <a:p>
            <a:r>
              <a:rPr lang="tr-TR" sz="2000" dirty="0"/>
              <a:t>Misyon, vizyon ve politikalar doğrultusunda gerçekleştirilen uygulamalar izlenmekte ve paydaşlarla birlikte değerlendirilerek önlemler alınmaktadır.</a:t>
            </a:r>
          </a:p>
        </p:txBody>
      </p:sp>
      <p:sp>
        <p:nvSpPr>
          <p:cNvPr id="6" name="Dikdörtgen 5"/>
          <p:cNvSpPr/>
          <p:nvPr/>
        </p:nvSpPr>
        <p:spPr>
          <a:xfrm>
            <a:off x="8748541" y="4183897"/>
            <a:ext cx="3018971" cy="2246769"/>
          </a:xfrm>
          <a:prstGeom prst="rect">
            <a:avLst/>
          </a:prstGeom>
          <a:solidFill>
            <a:schemeClr val="accent6">
              <a:lumMod val="40000"/>
              <a:lumOff val="60000"/>
            </a:schemeClr>
          </a:solidFill>
          <a:ln w="38100">
            <a:solidFill>
              <a:schemeClr val="tx1"/>
            </a:solidFill>
          </a:ln>
        </p:spPr>
        <p:txBody>
          <a:bodyPr wrap="square">
            <a:spAutoFit/>
          </a:bodyPr>
          <a:lstStyle/>
          <a:p>
            <a:r>
              <a:rPr lang="tr-TR" sz="2000" dirty="0" smtClean="0"/>
              <a:t>2022 SP gerçekleşmeleri, gerçekleşmeme nedenleri, yeni planlamalar paydaşlarla </a:t>
            </a:r>
            <a:r>
              <a:rPr lang="tr-TR" sz="2000" dirty="0"/>
              <a:t>birlikte değerlendirilerek önlemler alınmaktadır</a:t>
            </a:r>
            <a:r>
              <a:rPr lang="tr-TR" sz="2000" dirty="0" smtClean="0"/>
              <a:t>. Kanıtları ile verilmektedir. </a:t>
            </a:r>
            <a:endParaRPr lang="tr-TR" sz="2000" dirty="0"/>
          </a:p>
        </p:txBody>
      </p:sp>
    </p:spTree>
    <p:extLst>
      <p:ext uri="{BB962C8B-B14F-4D97-AF65-F5344CB8AC3E}">
        <p14:creationId xmlns:p14="http://schemas.microsoft.com/office/powerpoint/2010/main" val="34928735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1032</TotalTime>
  <Words>4445</Words>
  <Application>Microsoft Office PowerPoint</Application>
  <PresentationFormat>Geniş ekran</PresentationFormat>
  <Paragraphs>315</Paragraphs>
  <Slides>44</Slides>
  <Notes>0</Notes>
  <HiddenSlides>0</HiddenSlides>
  <MMClips>0</MMClips>
  <ScaleCrop>false</ScaleCrop>
  <HeadingPairs>
    <vt:vector size="8" baseType="variant">
      <vt:variant>
        <vt:lpstr>Kullanılan Yazı Tipleri</vt:lpstr>
      </vt:variant>
      <vt:variant>
        <vt:i4>5</vt:i4>
      </vt:variant>
      <vt:variant>
        <vt:lpstr>Tema</vt:lpstr>
      </vt:variant>
      <vt:variant>
        <vt:i4>1</vt:i4>
      </vt:variant>
      <vt:variant>
        <vt:lpstr>Eklenmiş OLE Hizmet Programları</vt:lpstr>
      </vt:variant>
      <vt:variant>
        <vt:i4>1</vt:i4>
      </vt:variant>
      <vt:variant>
        <vt:lpstr>Slayt Başlıkları</vt:lpstr>
      </vt:variant>
      <vt:variant>
        <vt:i4>44</vt:i4>
      </vt:variant>
    </vt:vector>
  </HeadingPairs>
  <TitlesOfParts>
    <vt:vector size="51" baseType="lpstr">
      <vt:lpstr>Arial</vt:lpstr>
      <vt:lpstr>Calibri</vt:lpstr>
      <vt:lpstr>Calibri Light</vt:lpstr>
      <vt:lpstr>Century Gothic</vt:lpstr>
      <vt:lpstr>Wingdings</vt:lpstr>
      <vt:lpstr>Office Teması</vt:lpstr>
      <vt:lpstr>Çalışma Sayfası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yüksel</dc:creator>
  <cp:lastModifiedBy>yüksel</cp:lastModifiedBy>
  <cp:revision>132</cp:revision>
  <dcterms:created xsi:type="dcterms:W3CDTF">2021-05-18T19:02:27Z</dcterms:created>
  <dcterms:modified xsi:type="dcterms:W3CDTF">2023-04-03T09:54:12Z</dcterms:modified>
</cp:coreProperties>
</file>